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76" r:id="rId21"/>
    <p:sldId id="277" r:id="rId22"/>
    <p:sldId id="279" r:id="rId23"/>
    <p:sldId id="280" r:id="rId24"/>
    <p:sldId id="282" r:id="rId25"/>
    <p:sldId id="283" r:id="rId26"/>
    <p:sldId id="287" r:id="rId27"/>
    <p:sldId id="284" r:id="rId28"/>
    <p:sldId id="285" r:id="rId29"/>
    <p:sldId id="286" r:id="rId30"/>
    <p:sldId id="289" r:id="rId31"/>
    <p:sldId id="28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307ABE"/>
    <a:srgbClr val="393939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123" autoAdjust="0"/>
  </p:normalViewPr>
  <p:slideViewPr>
    <p:cSldViewPr snapToGrid="0">
      <p:cViewPr varScale="1">
        <p:scale>
          <a:sx n="52" d="100"/>
          <a:sy n="52" d="100"/>
        </p:scale>
        <p:origin x="-1542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A600A-2993-4A80-B9F2-D7DB8DA89A86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9F2F8-46A2-48D0-883B-F1A5AC582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4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300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이제 컨트롤러인데요</a:t>
            </a:r>
            <a:endParaRPr lang="en-US" altLang="ko-KR" dirty="0"/>
          </a:p>
          <a:p>
            <a:r>
              <a:rPr lang="ko-KR" altLang="en-US" dirty="0"/>
              <a:t>최초에 </a:t>
            </a:r>
            <a:r>
              <a:rPr lang="ko-KR" altLang="en-US" dirty="0" err="1"/>
              <a:t>목표했던게</a:t>
            </a:r>
            <a:r>
              <a:rPr lang="ko-KR" altLang="en-US" dirty="0"/>
              <a:t> 저희는 조이스틱이랑 스위치를 통해 게임을 구현하는 </a:t>
            </a:r>
            <a:r>
              <a:rPr lang="ko-KR" altLang="en-US" dirty="0" err="1"/>
              <a:t>것이였습니다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이것들은 </a:t>
            </a:r>
            <a:r>
              <a:rPr lang="ko-KR" altLang="en-US" dirty="0" err="1"/>
              <a:t>수정스펙을</a:t>
            </a:r>
            <a:r>
              <a:rPr lang="ko-KR" altLang="en-US" dirty="0"/>
              <a:t> 거쳐서 </a:t>
            </a:r>
            <a:r>
              <a:rPr lang="ko-KR" altLang="en-US" dirty="0" err="1"/>
              <a:t>달성스펙에</a:t>
            </a:r>
            <a:r>
              <a:rPr lang="ko-KR" altLang="en-US" dirty="0"/>
              <a:t> 모두 구현이 </a:t>
            </a:r>
            <a:r>
              <a:rPr lang="ko-KR" altLang="en-US" dirty="0" err="1"/>
              <a:t>됐구요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납땜을 통해 회로를 완성하는 </a:t>
            </a:r>
            <a:r>
              <a:rPr lang="ko-KR" altLang="en-US" dirty="0" err="1"/>
              <a:t>목표스펙도</a:t>
            </a:r>
            <a:r>
              <a:rPr lang="ko-KR" altLang="en-US" dirty="0"/>
              <a:t> 다 구현이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75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그담은</a:t>
            </a:r>
            <a:r>
              <a:rPr lang="ko-KR" altLang="en-US" dirty="0"/>
              <a:t> </a:t>
            </a:r>
            <a:r>
              <a:rPr lang="ko-KR" altLang="en-US" dirty="0" err="1"/>
              <a:t>달성스펙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0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전면부를 소개해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가운데에 화면이 위치해 있는데요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dirty="0"/>
              <a:t>8X8</a:t>
            </a:r>
            <a:r>
              <a:rPr lang="ko-KR" altLang="en-US" dirty="0" err="1"/>
              <a:t>맵을</a:t>
            </a:r>
            <a:r>
              <a:rPr lang="ko-KR" altLang="en-US" dirty="0"/>
              <a:t> 구현해서</a:t>
            </a:r>
            <a:endParaRPr lang="en-US" altLang="ko-KR" dirty="0"/>
          </a:p>
          <a:p>
            <a:r>
              <a:rPr lang="ko-KR" altLang="en-US" dirty="0"/>
              <a:t>두개의 </a:t>
            </a:r>
            <a:r>
              <a:rPr lang="ko-KR" altLang="en-US" dirty="0" err="1"/>
              <a:t>맵을</a:t>
            </a:r>
            <a:r>
              <a:rPr lang="ko-KR" altLang="en-US" dirty="0"/>
              <a:t> 구성했습니다</a:t>
            </a:r>
            <a:r>
              <a:rPr lang="en-US" altLang="ko-KR" dirty="0"/>
              <a:t>. </a:t>
            </a:r>
            <a:r>
              <a:rPr lang="ko-KR" altLang="en-US" dirty="0"/>
              <a:t>왼쪽은 자신이 공격한 위치를 표현하는 화면이고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오른쪽은 자신의 전함이 어디에 위치 해 있는지</a:t>
            </a:r>
            <a:r>
              <a:rPr lang="en-US" altLang="ko-KR" dirty="0"/>
              <a:t>, </a:t>
            </a:r>
            <a:r>
              <a:rPr lang="ko-KR" altLang="en-US" dirty="0"/>
              <a:t>상태는 </a:t>
            </a:r>
            <a:r>
              <a:rPr lang="ko-KR" altLang="en-US" dirty="0" err="1"/>
              <a:t>어떠한지</a:t>
            </a:r>
            <a:r>
              <a:rPr lang="ko-KR" altLang="en-US" dirty="0"/>
              <a:t> 확인할 수 있는 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하단에는 조이스틱과 스위치가 두개 </a:t>
            </a:r>
            <a:r>
              <a:rPr lang="ko-KR" altLang="en-US" dirty="0" err="1"/>
              <a:t>배치되어있는데요</a:t>
            </a:r>
            <a:r>
              <a:rPr lang="en-US" altLang="ko-KR" dirty="0"/>
              <a:t>, </a:t>
            </a:r>
            <a:r>
              <a:rPr lang="ko-KR" altLang="en-US" dirty="0"/>
              <a:t>이를 통해서 배를 배치하거나 커서로 선택할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1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방금 </a:t>
            </a:r>
            <a:r>
              <a:rPr lang="ko-KR" altLang="en-US" dirty="0" err="1"/>
              <a:t>말씁드린</a:t>
            </a:r>
            <a:r>
              <a:rPr lang="ko-KR" altLang="en-US" dirty="0"/>
              <a:t> 조이스틱이 작동되는 영상인데요</a:t>
            </a:r>
            <a:endParaRPr lang="en-US" altLang="ko-KR" dirty="0"/>
          </a:p>
          <a:p>
            <a:r>
              <a:rPr lang="en-US" altLang="ko-KR" dirty="0"/>
              <a:t>ADC</a:t>
            </a:r>
            <a:r>
              <a:rPr lang="ko-KR" altLang="en-US" dirty="0"/>
              <a:t>포트를 이용해서 아날로그 값을 디지털 값으로 변환시켜 줍니다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이떄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 좌표를 따로 받는데요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128</a:t>
            </a:r>
            <a:r>
              <a:rPr lang="ko-KR" altLang="en-US" dirty="0"/>
              <a:t>분주비를 통해 실시간으로 좌표가 변환되는 모습을 확인해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9F2F8-46A2-48D0-883B-F1A5AC58204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80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</a:t>
            </a:r>
            <a:r>
              <a:rPr lang="ko-KR" altLang="en-US" dirty="0" err="1"/>
              <a:t>후면부</a:t>
            </a:r>
            <a:r>
              <a:rPr lang="ko-KR" altLang="en-US" dirty="0"/>
              <a:t> 구성입니다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게임기 후면에 건전지를 배치했는데요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GLCD</a:t>
            </a:r>
            <a:r>
              <a:rPr lang="ko-KR" altLang="en-US" dirty="0"/>
              <a:t>의 </a:t>
            </a:r>
            <a:r>
              <a:rPr lang="ko-KR" altLang="en-US" dirty="0" err="1"/>
              <a:t>백라이트를</a:t>
            </a:r>
            <a:r>
              <a:rPr lang="ko-KR" altLang="en-US" dirty="0"/>
              <a:t> </a:t>
            </a:r>
            <a:r>
              <a:rPr lang="ko-KR" altLang="en-US" dirty="0" err="1"/>
              <a:t>켜기위해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건전지는 </a:t>
            </a:r>
            <a:r>
              <a:rPr lang="en-US" altLang="ko-KR" dirty="0"/>
              <a:t>AA</a:t>
            </a:r>
            <a:r>
              <a:rPr lang="ko-KR" altLang="en-US" dirty="0"/>
              <a:t>배터리 </a:t>
            </a:r>
            <a:r>
              <a:rPr lang="en-US" altLang="ko-KR" dirty="0"/>
              <a:t>4</a:t>
            </a:r>
            <a:r>
              <a:rPr lang="ko-KR" altLang="en-US" dirty="0"/>
              <a:t>개 직렬 연결해서 총 </a:t>
            </a:r>
            <a:r>
              <a:rPr lang="en-US" altLang="ko-KR" dirty="0"/>
              <a:t>6</a:t>
            </a:r>
            <a:r>
              <a:rPr lang="ko-KR" altLang="en-US" dirty="0"/>
              <a:t>볼트의 전압을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17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저희 게임의 기능과 규칙에 대해 소개해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저희조는</a:t>
            </a:r>
            <a:r>
              <a:rPr lang="ko-KR" altLang="en-US" dirty="0"/>
              <a:t> 보이시는 대로 다양한 모양을 가진 </a:t>
            </a:r>
            <a:r>
              <a:rPr lang="en-US" altLang="ko-KR" dirty="0"/>
              <a:t>4</a:t>
            </a:r>
            <a:r>
              <a:rPr lang="ko-KR" altLang="en-US" dirty="0"/>
              <a:t>개의 전함을 </a:t>
            </a:r>
            <a:r>
              <a:rPr lang="ko-KR" altLang="en-US" dirty="0" err="1"/>
              <a:t>사용했구요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게임의 재미를 높이기 위해서 다양한 요소들을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요소들은 총 세가지로써 지뢰</a:t>
            </a:r>
            <a:r>
              <a:rPr lang="en-US" altLang="ko-KR" dirty="0"/>
              <a:t>, </a:t>
            </a:r>
            <a:r>
              <a:rPr lang="ko-KR" altLang="en-US" dirty="0" err="1"/>
              <a:t>파워업</a:t>
            </a:r>
            <a:r>
              <a:rPr lang="ko-KR" altLang="en-US" dirty="0"/>
              <a:t> 아이템</a:t>
            </a:r>
            <a:r>
              <a:rPr lang="en-US" altLang="ko-KR" dirty="0"/>
              <a:t>, </a:t>
            </a:r>
            <a:r>
              <a:rPr lang="ko-KR" altLang="en-US" dirty="0"/>
              <a:t>암초입니다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지뢰는 </a:t>
            </a:r>
            <a:r>
              <a:rPr lang="ko-KR" altLang="en-US" dirty="0" err="1"/>
              <a:t>밟게되면</a:t>
            </a:r>
            <a:r>
              <a:rPr lang="ko-KR" altLang="en-US" dirty="0"/>
              <a:t> 자신의 전함 중 </a:t>
            </a:r>
            <a:r>
              <a:rPr lang="ko-KR" altLang="en-US" dirty="0" err="1"/>
              <a:t>한칸이</a:t>
            </a:r>
            <a:r>
              <a:rPr lang="ko-KR" altLang="en-US" dirty="0"/>
              <a:t> 랜덤으로 </a:t>
            </a:r>
            <a:r>
              <a:rPr lang="ko-KR" altLang="en-US" dirty="0" err="1"/>
              <a:t>파괴되구요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파워업</a:t>
            </a:r>
            <a:r>
              <a:rPr lang="ko-KR" altLang="en-US" dirty="0"/>
              <a:t> 아이템은 먹으면 자신의 턴이 증가해서 공격을 </a:t>
            </a:r>
            <a:r>
              <a:rPr lang="ko-KR" altLang="en-US" dirty="0" err="1"/>
              <a:t>두번할</a:t>
            </a:r>
            <a:r>
              <a:rPr lang="ko-KR" altLang="en-US" dirty="0"/>
              <a:t> 수 있게 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암초는 설치하면 상대방에게 전함으로 인식이 되기 때문에 그 칸을 밟아도</a:t>
            </a:r>
            <a:endParaRPr lang="en-US" altLang="ko-KR" dirty="0"/>
          </a:p>
          <a:p>
            <a:r>
              <a:rPr lang="ko-KR" altLang="en-US" dirty="0"/>
              <a:t>그게 전함인지 암초인지 모릅니다</a:t>
            </a:r>
            <a:r>
              <a:rPr lang="en-US" altLang="ko-KR" dirty="0"/>
              <a:t>. </a:t>
            </a:r>
            <a:r>
              <a:rPr lang="ko-KR" altLang="en-US" dirty="0"/>
              <a:t>그래서 함정카드 처럼 쓸 수 있는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요소들은 모두 </a:t>
            </a:r>
            <a:r>
              <a:rPr lang="ko-KR" altLang="en-US" dirty="0" err="1"/>
              <a:t>두개씩</a:t>
            </a:r>
            <a:r>
              <a:rPr lang="ko-KR" altLang="en-US" dirty="0"/>
              <a:t> 제공됩니다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5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이밖에 추가적인 기능으로 슬립모드와 제한시간 기능이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자칫 </a:t>
            </a:r>
            <a:r>
              <a:rPr lang="ko-KR" altLang="en-US" dirty="0" err="1"/>
              <a:t>루즈해질</a:t>
            </a:r>
            <a:r>
              <a:rPr lang="ko-KR" altLang="en-US" dirty="0"/>
              <a:t> 수 있는 게임에 속도감을 더하기 위해 </a:t>
            </a:r>
            <a:r>
              <a:rPr lang="en-US" altLang="ko-KR" dirty="0"/>
              <a:t>15</a:t>
            </a:r>
            <a:r>
              <a:rPr lang="ko-KR" altLang="en-US" dirty="0"/>
              <a:t>초의 제한시간을 뒀는데요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초안에 선택을 하지 못하면 랜덤으로 칸이 지정되고 다음 턴으로 넘어가는 식으로 구현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급한일이 생기거나 잠깐 중단을 </a:t>
            </a:r>
            <a:r>
              <a:rPr lang="ko-KR" altLang="en-US" dirty="0" err="1"/>
              <a:t>해야하는</a:t>
            </a:r>
            <a:r>
              <a:rPr lang="ko-KR" altLang="en-US" dirty="0"/>
              <a:t> 일이 </a:t>
            </a:r>
            <a:r>
              <a:rPr lang="ko-KR" altLang="en-US" dirty="0" err="1"/>
              <a:t>생길때</a:t>
            </a:r>
            <a:r>
              <a:rPr lang="ko-KR" altLang="en-US" dirty="0"/>
              <a:t> 사용자가 버튼을 누르면 슬립모드가 시작되어 게임이 잠시 멈추게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다시 버튼을 누르면 시간이 가는 식으로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동영상을 통해 타이머가 구현된 모습을 확인 하시겠습니다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9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난이도 설정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이지모드와 하드모드를 설정해서 사용자가 원하는 난이도로 플레이 할 수 있게 했는데요</a:t>
            </a:r>
            <a:endParaRPr lang="en-US" altLang="ko-KR" dirty="0"/>
          </a:p>
          <a:p>
            <a:r>
              <a:rPr lang="ko-KR" altLang="en-US" dirty="0"/>
              <a:t>이 화면은 게임 시작 전에 나오는 화면이고</a:t>
            </a:r>
            <a:r>
              <a:rPr lang="en-US" altLang="ko-KR" dirty="0"/>
              <a:t>, </a:t>
            </a:r>
            <a:r>
              <a:rPr lang="ko-KR" altLang="en-US" dirty="0"/>
              <a:t>선택하면 해당 모드로 게임이 시작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하드모드를 설정했을 때는 게임 난이도가 높아지는 것 말고도</a:t>
            </a:r>
            <a:endParaRPr lang="en-US" altLang="ko-KR" dirty="0"/>
          </a:p>
          <a:p>
            <a:r>
              <a:rPr lang="ko-KR" altLang="en-US" dirty="0"/>
              <a:t>내 전함이 </a:t>
            </a:r>
            <a:r>
              <a:rPr lang="en-US" altLang="ko-KR" dirty="0"/>
              <a:t>5</a:t>
            </a:r>
            <a:r>
              <a:rPr lang="ko-KR" altLang="en-US" dirty="0"/>
              <a:t>칸 이하로 </a:t>
            </a:r>
            <a:r>
              <a:rPr lang="ko-KR" altLang="en-US" dirty="0" err="1"/>
              <a:t>남았을떄</a:t>
            </a:r>
            <a:r>
              <a:rPr lang="ko-KR" altLang="en-US" dirty="0"/>
              <a:t> 컴퓨터가 </a:t>
            </a:r>
            <a:endParaRPr lang="en-US" altLang="ko-KR" dirty="0"/>
          </a:p>
          <a:p>
            <a:r>
              <a:rPr lang="ko-KR" altLang="en-US" dirty="0"/>
              <a:t>메시지를 출력해서 사용자를 도발하는 그런 기능도 넣었습니다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13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저희가 앞선 기능들을 어떻게 구현했는지 그 코드를 간단하게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일단 </a:t>
            </a:r>
            <a:r>
              <a:rPr lang="ko-KR" altLang="en-US" dirty="0" err="1"/>
              <a:t>전함배치인데요</a:t>
            </a:r>
            <a:r>
              <a:rPr lang="en-US" altLang="ko-KR" dirty="0"/>
              <a:t>, </a:t>
            </a:r>
            <a:r>
              <a:rPr lang="ko-KR" altLang="en-US" dirty="0"/>
              <a:t>먼저 조이스틱의 입력을 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코드가 아날로그 데이터를</a:t>
            </a:r>
            <a:r>
              <a:rPr lang="en-US" altLang="ko-KR" dirty="0"/>
              <a:t> </a:t>
            </a:r>
            <a:r>
              <a:rPr lang="ko-KR" altLang="en-US" dirty="0"/>
              <a:t>디지털로 변환하는 코드구요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아날로그 신호는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1024</a:t>
            </a:r>
            <a:r>
              <a:rPr lang="ko-KR" altLang="en-US" dirty="0"/>
              <a:t>까지 있는데 뭐 </a:t>
            </a:r>
            <a:r>
              <a:rPr lang="en-US" altLang="ko-KR" dirty="0"/>
              <a:t>x</a:t>
            </a:r>
            <a:r>
              <a:rPr lang="ko-KR" altLang="en-US" dirty="0"/>
              <a:t>축 값이 </a:t>
            </a:r>
            <a:r>
              <a:rPr lang="en-US" altLang="ko-KR" dirty="0"/>
              <a:t>900</a:t>
            </a:r>
            <a:r>
              <a:rPr lang="ko-KR" altLang="en-US" dirty="0"/>
              <a:t>이상이다 하면 오른쪽으로 </a:t>
            </a:r>
            <a:r>
              <a:rPr lang="ko-KR" altLang="en-US" dirty="0" err="1"/>
              <a:t>이동한다던지</a:t>
            </a:r>
            <a:r>
              <a:rPr lang="ko-KR" altLang="en-US" dirty="0"/>
              <a:t> 그런 식으로 이동을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배치한 곳은 </a:t>
            </a:r>
            <a:r>
              <a:rPr lang="en-US" altLang="ko-KR" dirty="0"/>
              <a:t>x</a:t>
            </a:r>
            <a:r>
              <a:rPr lang="ko-KR" altLang="en-US" dirty="0"/>
              <a:t>표시로 대체해서 중복 배치가 안되게 설정 </a:t>
            </a:r>
            <a:r>
              <a:rPr lang="ko-KR" altLang="en-US" dirty="0" err="1"/>
              <a:t>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전함을 </a:t>
            </a:r>
            <a:r>
              <a:rPr lang="en-US" altLang="ko-KR" dirty="0"/>
              <a:t>4</a:t>
            </a:r>
            <a:r>
              <a:rPr lang="ko-KR" altLang="en-US" dirty="0"/>
              <a:t>대 배치한 후엔 아이템</a:t>
            </a:r>
            <a:r>
              <a:rPr lang="en-US" altLang="ko-KR" dirty="0"/>
              <a:t>, </a:t>
            </a:r>
            <a:r>
              <a:rPr lang="ko-KR" altLang="en-US" dirty="0"/>
              <a:t>지뢰</a:t>
            </a:r>
            <a:r>
              <a:rPr lang="en-US" altLang="ko-KR" dirty="0"/>
              <a:t>, </a:t>
            </a:r>
            <a:r>
              <a:rPr lang="ko-KR" altLang="en-US" dirty="0"/>
              <a:t>암초 순으로 배치 </a:t>
            </a:r>
            <a:r>
              <a:rPr lang="ko-KR" altLang="en-US" dirty="0" err="1"/>
              <a:t>할수</a:t>
            </a:r>
            <a:r>
              <a:rPr lang="ko-KR" altLang="en-US" dirty="0"/>
              <a:t> 있게 구현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배치가 끝나면 각각의 위치를 배열로 저장</a:t>
            </a:r>
            <a:r>
              <a:rPr lang="en-US" altLang="ko-KR" dirty="0"/>
              <a:t>. </a:t>
            </a:r>
            <a:r>
              <a:rPr lang="ko-KR" altLang="en-US" dirty="0"/>
              <a:t>배치가 끝나면 컴퓨터의 턴으로 넘어가게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87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</a:t>
            </a:r>
            <a:r>
              <a:rPr lang="en-US" altLang="ko-KR" dirty="0"/>
              <a:t>AI</a:t>
            </a:r>
            <a:r>
              <a:rPr lang="ko-KR" altLang="en-US" dirty="0"/>
              <a:t>의 알고리즘에 대해 설명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컴퓨터가 평소에는 그냥 랜덤하게 좌표를 찍다가</a:t>
            </a:r>
            <a:endParaRPr lang="en-US" altLang="ko-KR" dirty="0"/>
          </a:p>
          <a:p>
            <a:r>
              <a:rPr lang="ko-KR" altLang="en-US" dirty="0"/>
              <a:t>일정한 확률로 배를 확정 공격하게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그러니까 예를 들어 </a:t>
            </a:r>
            <a:r>
              <a:rPr lang="en-US" altLang="ko-KR" dirty="0"/>
              <a:t>10</a:t>
            </a:r>
            <a:r>
              <a:rPr lang="ko-KR" altLang="en-US" dirty="0"/>
              <a:t>프로의 확률로 배를 무조건 공격한다 식으로 구성 </a:t>
            </a:r>
            <a:r>
              <a:rPr lang="ko-KR" altLang="en-US" dirty="0" err="1"/>
              <a:t>한거죠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 확률을 조절해서 난이도를 설정했습니다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</a:t>
            </a:r>
            <a:r>
              <a:rPr lang="en-US" altLang="ko-KR" dirty="0" err="1"/>
              <a:t>srand</a:t>
            </a:r>
            <a:r>
              <a:rPr lang="ko-KR" altLang="en-US" dirty="0"/>
              <a:t>함수의 시드는 </a:t>
            </a:r>
            <a:r>
              <a:rPr lang="en-US" altLang="ko-KR" dirty="0"/>
              <a:t>ADC</a:t>
            </a:r>
            <a:r>
              <a:rPr lang="ko-KR" altLang="en-US" dirty="0"/>
              <a:t>포트를 이용했는데요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조이스틱을 사용하기 때문에 </a:t>
            </a:r>
            <a:r>
              <a:rPr lang="ko-KR" altLang="en-US" dirty="0" err="1"/>
              <a:t>아날로그값이</a:t>
            </a:r>
            <a:r>
              <a:rPr lang="ko-KR" altLang="en-US" dirty="0"/>
              <a:t> 디지털 신호로 변경되는 횟수를 넣어 줬습니다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컴퓨터의 턴 수를 플래그로 지정해서</a:t>
            </a:r>
            <a:endParaRPr lang="en-US" altLang="ko-KR" dirty="0"/>
          </a:p>
          <a:p>
            <a:r>
              <a:rPr lang="ko-KR" altLang="en-US" dirty="0"/>
              <a:t>컴퓨터도 모든 아이템들을 정상 사용할 수 있게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1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9F2F8-46A2-48D0-883B-F1A5AC58204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게임이 진행 되고 게임이 종료되는 과정을 구현한 코드인데요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</a:t>
            </a:r>
            <a:r>
              <a:rPr lang="en-US" altLang="ko-KR" dirty="0" err="1"/>
              <a:t>rest_ship</a:t>
            </a:r>
            <a:r>
              <a:rPr lang="ko-KR" altLang="en-US" dirty="0"/>
              <a:t>이라는 변수로 각자의 전함 개수를 계속 체크합니다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한쪽이라도 남은 전함이 </a:t>
            </a:r>
            <a:r>
              <a:rPr lang="en-US" altLang="ko-KR" dirty="0"/>
              <a:t>0</a:t>
            </a:r>
            <a:r>
              <a:rPr lang="ko-KR" altLang="en-US" dirty="0"/>
              <a:t>이 된다면 해당 결과를 받고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화면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/>
              <a:t>YOU LOSE </a:t>
            </a:r>
            <a:r>
              <a:rPr lang="ko-KR" altLang="en-US" dirty="0"/>
              <a:t>하하</a:t>
            </a:r>
            <a:r>
              <a:rPr lang="en-US" altLang="ko-KR" dirty="0"/>
              <a:t> </a:t>
            </a:r>
            <a:r>
              <a:rPr lang="ko-KR" altLang="en-US" dirty="0"/>
              <a:t>혹은 빅토리 라는 화면을 띄우게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261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비록 </a:t>
            </a:r>
            <a:r>
              <a:rPr lang="en-US" altLang="ko-KR" dirty="0"/>
              <a:t>GLCD</a:t>
            </a:r>
            <a:r>
              <a:rPr lang="ko-KR" altLang="en-US" dirty="0"/>
              <a:t>가 </a:t>
            </a:r>
            <a:r>
              <a:rPr lang="ko-KR" altLang="en-US" dirty="0" err="1"/>
              <a:t>한대뿐이라</a:t>
            </a:r>
            <a:r>
              <a:rPr lang="ko-KR" altLang="en-US" dirty="0"/>
              <a:t> </a:t>
            </a:r>
            <a:r>
              <a:rPr lang="en-US" altLang="ko-KR" dirty="0"/>
              <a:t>2p</a:t>
            </a:r>
            <a:r>
              <a:rPr lang="ko-KR" altLang="en-US" dirty="0"/>
              <a:t>기능을 </a:t>
            </a:r>
            <a:r>
              <a:rPr lang="ko-KR" altLang="en-US" dirty="0" err="1"/>
              <a:t>구현하진</a:t>
            </a:r>
            <a:r>
              <a:rPr lang="ko-KR" altLang="en-US" dirty="0"/>
              <a:t> 못했지만 </a:t>
            </a:r>
            <a:endParaRPr lang="en-US" altLang="ko-KR" dirty="0"/>
          </a:p>
          <a:p>
            <a:r>
              <a:rPr lang="ko-KR" altLang="en-US" dirty="0"/>
              <a:t>블루투스 모듈을 통해 각각 값을 주고받는 기능을 구현해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게임에서 각각의 </a:t>
            </a:r>
            <a:r>
              <a:rPr lang="ko-KR" altLang="en-US" dirty="0" err="1"/>
              <a:t>좌표값과</a:t>
            </a:r>
            <a:r>
              <a:rPr lang="ko-KR" altLang="en-US" dirty="0"/>
              <a:t> 배열의 원소를 서로 주고받는다면 </a:t>
            </a:r>
            <a:endParaRPr lang="en-US" altLang="ko-KR" dirty="0"/>
          </a:p>
          <a:p>
            <a:r>
              <a:rPr lang="ko-KR" altLang="en-US" dirty="0"/>
              <a:t>통신이 가능할 것이라고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 보시면 페어링이 </a:t>
            </a:r>
            <a:r>
              <a:rPr lang="ko-KR" altLang="en-US" dirty="0" err="1"/>
              <a:t>됐을때</a:t>
            </a:r>
            <a:r>
              <a:rPr lang="ko-KR" altLang="en-US" dirty="0"/>
              <a:t> </a:t>
            </a:r>
            <a:r>
              <a:rPr lang="en-US" altLang="ko-KR" dirty="0"/>
              <a:t>OK</a:t>
            </a:r>
            <a:r>
              <a:rPr lang="ko-KR" altLang="en-US" dirty="0"/>
              <a:t>표시를 띄우고 각각 버튼이 눌리면 </a:t>
            </a:r>
            <a:endParaRPr lang="en-US" altLang="ko-KR" dirty="0"/>
          </a:p>
          <a:p>
            <a:r>
              <a:rPr lang="ko-KR" altLang="en-US" dirty="0"/>
              <a:t>정보를 </a:t>
            </a:r>
            <a:r>
              <a:rPr lang="ko-KR" altLang="en-US" dirty="0" err="1"/>
              <a:t>여기있는</a:t>
            </a:r>
            <a:r>
              <a:rPr lang="ko-KR" altLang="en-US" dirty="0"/>
              <a:t> 블루투스 모듈을 통해 무선으로 주고 </a:t>
            </a:r>
            <a:r>
              <a:rPr lang="ko-KR" altLang="en-US" dirty="0" err="1"/>
              <a:t>받는것을</a:t>
            </a:r>
            <a:r>
              <a:rPr lang="ko-KR" altLang="en-US" dirty="0"/>
              <a:t> 확인해 </a:t>
            </a:r>
            <a:r>
              <a:rPr lang="ko-KR" altLang="en-US" dirty="0" err="1"/>
              <a:t>보실수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211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</a:t>
            </a:r>
            <a:r>
              <a:rPr lang="en-US" altLang="ko-KR" dirty="0"/>
              <a:t> </a:t>
            </a:r>
            <a:r>
              <a:rPr lang="ko-KR" altLang="en-US" dirty="0"/>
              <a:t>하드웨어 구성을 소개해 </a:t>
            </a:r>
            <a:r>
              <a:rPr lang="ko-KR" altLang="en-US" dirty="0" err="1"/>
              <a:t>드리겠씁니다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다음과 같이 </a:t>
            </a:r>
            <a:r>
              <a:rPr lang="ko-KR" altLang="en-US" dirty="0" err="1"/>
              <a:t>아트메가의</a:t>
            </a:r>
            <a:r>
              <a:rPr lang="ko-KR" altLang="en-US" dirty="0"/>
              <a:t> 포트를 사용했는데요</a:t>
            </a:r>
            <a:endParaRPr lang="en-US" altLang="ko-KR" dirty="0"/>
          </a:p>
          <a:p>
            <a:r>
              <a:rPr lang="ko-KR" altLang="en-US" dirty="0"/>
              <a:t>포트 </a:t>
            </a:r>
            <a:r>
              <a:rPr lang="ko-KR" altLang="en-US" dirty="0" err="1"/>
              <a:t>땡에는</a:t>
            </a:r>
            <a:r>
              <a:rPr lang="ko-KR" altLang="en-US" dirty="0"/>
              <a:t> 땡</a:t>
            </a:r>
            <a:endParaRPr lang="en-US" altLang="ko-KR" dirty="0"/>
          </a:p>
          <a:p>
            <a:r>
              <a:rPr lang="ko-KR" altLang="en-US" dirty="0" err="1"/>
              <a:t>땡에는</a:t>
            </a:r>
            <a:r>
              <a:rPr lang="ko-KR" altLang="en-US" dirty="0"/>
              <a:t> </a:t>
            </a:r>
            <a:r>
              <a:rPr lang="ko-KR" altLang="en-US" dirty="0" err="1"/>
              <a:t>땡을</a:t>
            </a:r>
            <a:r>
              <a:rPr lang="ko-KR" altLang="en-US" dirty="0"/>
              <a:t> 연결하고 </a:t>
            </a:r>
            <a:r>
              <a:rPr lang="ko-KR" altLang="en-US" dirty="0" err="1"/>
              <a:t>땡하고</a:t>
            </a:r>
            <a:r>
              <a:rPr lang="ko-KR" altLang="en-US" dirty="0"/>
              <a:t> 땡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99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이들은 현재 모두 납땜해서 다음과 같은 형태로 완성되었습니다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사진을 보시면 좌측에 </a:t>
            </a:r>
            <a:r>
              <a:rPr lang="en-US" altLang="ko-KR" dirty="0"/>
              <a:t>LED</a:t>
            </a:r>
            <a:r>
              <a:rPr lang="ko-KR" altLang="en-US" dirty="0"/>
              <a:t>가 달려있고 상단부터 </a:t>
            </a:r>
            <a:r>
              <a:rPr lang="en-US" altLang="ko-KR" dirty="0"/>
              <a:t>GLCD, </a:t>
            </a:r>
            <a:r>
              <a:rPr lang="ko-KR" altLang="en-US" dirty="0"/>
              <a:t>아트메가 조이스틱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endParaRPr lang="en-US" altLang="ko-KR" dirty="0"/>
          </a:p>
          <a:p>
            <a:r>
              <a:rPr lang="ko-KR" altLang="en-US" dirty="0"/>
              <a:t>스위치 두개가 </a:t>
            </a:r>
            <a:r>
              <a:rPr lang="ko-KR" altLang="en-US" dirty="0" err="1"/>
              <a:t>구성되어있는</a:t>
            </a:r>
            <a:r>
              <a:rPr lang="ko-KR" altLang="en-US" dirty="0"/>
              <a:t> 걸 확인해 </a:t>
            </a:r>
            <a:r>
              <a:rPr lang="ko-KR" altLang="en-US" dirty="0" err="1"/>
              <a:t>보실수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뒷면에는 배터리 소켓이 달려 있고</a:t>
            </a:r>
            <a:endParaRPr lang="en-US" altLang="ko-KR" dirty="0"/>
          </a:p>
          <a:p>
            <a:r>
              <a:rPr lang="ko-KR" altLang="en-US" dirty="0"/>
              <a:t>납땜을 통해서 모든 소자를 연결한 것을 보실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141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그담은</a:t>
            </a:r>
            <a:r>
              <a:rPr lang="ko-KR" altLang="en-US" dirty="0"/>
              <a:t> 결과분석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13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 저희는 게임을 이제 계속 테스트 해보면서 아쉬웠던 점들이 세가지 정도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타이머인데요 타이머가 정상 작동을 하지만</a:t>
            </a:r>
            <a:endParaRPr lang="en-US" altLang="ko-KR" dirty="0"/>
          </a:p>
          <a:p>
            <a:r>
              <a:rPr lang="ko-KR" altLang="en-US" dirty="0"/>
              <a:t>가끔 슬립모드가 </a:t>
            </a:r>
            <a:r>
              <a:rPr lang="ko-KR" altLang="en-US" dirty="0" err="1"/>
              <a:t>된것처럼</a:t>
            </a:r>
            <a:r>
              <a:rPr lang="ko-KR" altLang="en-US" dirty="0"/>
              <a:t> 게임자체가 멈춰버리는 현상이 일어났습니다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인터럽트 관련해서 문제가 있는 </a:t>
            </a:r>
            <a:r>
              <a:rPr lang="ko-KR" altLang="en-US" dirty="0" err="1"/>
              <a:t>것같지만</a:t>
            </a:r>
            <a:r>
              <a:rPr lang="ko-KR" altLang="en-US" dirty="0"/>
              <a:t> 정확한 원인은 알지못해서 수정하지 못했습니다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그다음은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인데요 랜덤함수를 이용해서 확률로 컴퓨터의 선택을 조절하는게 난이도를 조절 측면에선 사용하기 편리합니다</a:t>
            </a:r>
            <a:endParaRPr lang="en-US" altLang="ko-KR" dirty="0"/>
          </a:p>
          <a:p>
            <a:r>
              <a:rPr lang="ko-KR" altLang="en-US" dirty="0"/>
              <a:t>근데 이제 실제 사람 </a:t>
            </a:r>
            <a:r>
              <a:rPr lang="ko-KR" altLang="en-US" dirty="0" err="1"/>
              <a:t>처럼</a:t>
            </a:r>
            <a:r>
              <a:rPr lang="ko-KR" altLang="en-US" dirty="0"/>
              <a:t> 공격에 성공 </a:t>
            </a:r>
            <a:r>
              <a:rPr lang="ko-KR" altLang="en-US" dirty="0" err="1"/>
              <a:t>했을떄</a:t>
            </a:r>
            <a:r>
              <a:rPr lang="ko-KR" altLang="en-US" dirty="0"/>
              <a:t> 상하좌우로 탐색하지 않기 때문에  진짜 완벽한 </a:t>
            </a:r>
            <a:r>
              <a:rPr lang="en-US" altLang="ko-KR" dirty="0"/>
              <a:t>AI</a:t>
            </a:r>
            <a:r>
              <a:rPr lang="ko-KR" altLang="en-US" dirty="0"/>
              <a:t>라고 말하기는 </a:t>
            </a:r>
            <a:r>
              <a:rPr lang="ko-KR" altLang="en-US" dirty="0" err="1"/>
              <a:t>힘들것같습니다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통신부분입니다</a:t>
            </a:r>
            <a:r>
              <a:rPr lang="en-US" altLang="ko-KR" dirty="0"/>
              <a:t>. </a:t>
            </a:r>
            <a:r>
              <a:rPr lang="ko-KR" altLang="en-US" dirty="0"/>
              <a:t>실제 게임에 </a:t>
            </a:r>
            <a:r>
              <a:rPr lang="ko-KR" altLang="en-US" dirty="0" err="1"/>
              <a:t>적용하진</a:t>
            </a:r>
            <a:r>
              <a:rPr lang="ko-KR" altLang="en-US" dirty="0"/>
              <a:t> 못했지만 통신 기능을 구현해 봤는데요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블루투스 모듈로 </a:t>
            </a:r>
            <a:r>
              <a:rPr lang="ko-KR" altLang="en-US" dirty="0" err="1"/>
              <a:t>통신을했을때</a:t>
            </a:r>
            <a:r>
              <a:rPr lang="ko-KR" altLang="en-US" dirty="0"/>
              <a:t> 송수신 상태가 살짝 불안정해서 데이터를 주고받지 </a:t>
            </a:r>
            <a:r>
              <a:rPr lang="ko-KR" altLang="en-US" dirty="0" err="1"/>
              <a:t>못할때가</a:t>
            </a:r>
            <a:r>
              <a:rPr lang="ko-KR" altLang="en-US" dirty="0"/>
              <a:t> 가끔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나중에 </a:t>
            </a:r>
            <a:r>
              <a:rPr lang="en-US" altLang="ko-KR" dirty="0"/>
              <a:t>2p</a:t>
            </a:r>
            <a:r>
              <a:rPr lang="ko-KR" altLang="en-US" dirty="0"/>
              <a:t>를 구현한다면 이 부분을 최대한 보완해서 송수신이 완벽하게 되도록 만들어야 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24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 조의 강점에 대해 말씀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저희조는</a:t>
            </a:r>
            <a:r>
              <a:rPr lang="ko-KR" altLang="en-US" dirty="0"/>
              <a:t> 조이스틱을 사용한 점이 강점이라고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조이스틱을 사용하는게 스위치를 사용하는 것보다 훨씬 더 직관적이고 편리하게 조작이 가능하다는 점때문에 이를 강점으로 뽑았습니다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난이도도 조절할 수 있기때문에 가볍게 게임을 즐기고 싶어하는 사람부터 도전을 원하는 사람까지</a:t>
            </a:r>
            <a:endParaRPr lang="en-US" altLang="ko-KR" dirty="0"/>
          </a:p>
          <a:p>
            <a:r>
              <a:rPr lang="ko-KR" altLang="en-US" dirty="0"/>
              <a:t>모두가 게임을 즐길 수 </a:t>
            </a:r>
            <a:r>
              <a:rPr lang="ko-KR" altLang="en-US" dirty="0" err="1"/>
              <a:t>있을꺼라고</a:t>
            </a:r>
            <a:r>
              <a:rPr lang="ko-KR" altLang="en-US" dirty="0"/>
              <a:t> 생각합니다</a:t>
            </a:r>
            <a:r>
              <a:rPr lang="en-US" altLang="ko-KR" dirty="0"/>
              <a:t>. </a:t>
            </a:r>
            <a:r>
              <a:rPr lang="ko-KR" altLang="en-US" dirty="0"/>
              <a:t>저희 조는 게임 난이도를 확률로 설정했기때문에</a:t>
            </a:r>
            <a:endParaRPr lang="en-US" altLang="ko-KR" dirty="0"/>
          </a:p>
          <a:p>
            <a:r>
              <a:rPr lang="ko-KR" altLang="en-US" dirty="0"/>
              <a:t>저 </a:t>
            </a:r>
            <a:r>
              <a:rPr lang="ko-KR" altLang="en-US" dirty="0" err="1"/>
              <a:t>두모드</a:t>
            </a:r>
            <a:r>
              <a:rPr lang="ko-KR" altLang="en-US" dirty="0"/>
              <a:t> 말고도 </a:t>
            </a:r>
            <a:r>
              <a:rPr lang="ko-KR" altLang="en-US" dirty="0" err="1"/>
              <a:t>노말모드나</a:t>
            </a:r>
            <a:r>
              <a:rPr lang="ko-KR" altLang="en-US" dirty="0"/>
              <a:t> 슈퍼하드모드같은 모드들을 쉽게 구현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마지막은 </a:t>
            </a:r>
            <a:r>
              <a:rPr lang="ko-KR" altLang="en-US" dirty="0" err="1"/>
              <a:t>휴대성입니다</a:t>
            </a:r>
            <a:r>
              <a:rPr lang="en-US" altLang="ko-KR" dirty="0"/>
              <a:t>. </a:t>
            </a:r>
            <a:r>
              <a:rPr lang="ko-KR" altLang="en-US" dirty="0"/>
              <a:t>저희는 따로 리드선을 이용하지 않고 납땜을 통해 구성했기때문에 게임기가 작고 구성이 간단합니다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배터리를 </a:t>
            </a:r>
            <a:r>
              <a:rPr lang="ko-KR" altLang="en-US" dirty="0" err="1"/>
              <a:t>장착했시때문에</a:t>
            </a:r>
            <a:r>
              <a:rPr lang="ko-KR" altLang="en-US" dirty="0"/>
              <a:t> </a:t>
            </a:r>
            <a:r>
              <a:rPr lang="ko-KR" altLang="en-US" dirty="0" err="1"/>
              <a:t>언제어디서나</a:t>
            </a:r>
            <a:r>
              <a:rPr lang="ko-KR" altLang="en-US" dirty="0"/>
              <a:t> 게임을 플레이 할 수 있다는 장점을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PCB</a:t>
            </a:r>
            <a:r>
              <a:rPr lang="ko-KR" altLang="en-US" dirty="0"/>
              <a:t>판에 소자를 직접 납땜한 것이 아니고 소켓을 </a:t>
            </a:r>
            <a:r>
              <a:rPr lang="ko-KR" altLang="en-US" dirty="0" err="1"/>
              <a:t>납땝했기</a:t>
            </a:r>
            <a:r>
              <a:rPr lang="ko-KR" altLang="en-US" dirty="0"/>
              <a:t> </a:t>
            </a:r>
            <a:r>
              <a:rPr lang="ko-KR" altLang="en-US" dirty="0" err="1"/>
              <a:t>떄문에</a:t>
            </a:r>
            <a:r>
              <a:rPr lang="ko-KR" altLang="en-US" dirty="0"/>
              <a:t> 조립십으로 사용할 수 있다는 장점도 가지고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95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자체평가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814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저번 발표와 동일한 완성도 평가방안으로 저희 프로젝트 완성도를 평가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</a:t>
            </a:r>
            <a:r>
              <a:rPr lang="ko-KR" altLang="en-US" dirty="0" err="1"/>
              <a:t>다섯개</a:t>
            </a:r>
            <a:r>
              <a:rPr lang="ko-KR" altLang="en-US" dirty="0"/>
              <a:t> 항목</a:t>
            </a:r>
            <a:r>
              <a:rPr lang="en-US" altLang="ko-KR" dirty="0"/>
              <a:t> 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 err="1"/>
              <a:t>구성되어있는데요</a:t>
            </a:r>
            <a:r>
              <a:rPr lang="en-US" altLang="ko-KR" dirty="0"/>
              <a:t>, </a:t>
            </a:r>
            <a:r>
              <a:rPr lang="ko-KR" altLang="en-US" dirty="0"/>
              <a:t>각각의 항목은 </a:t>
            </a:r>
            <a:r>
              <a:rPr lang="ko-KR" altLang="en-US" dirty="0" err="1"/>
              <a:t>이런식으로</a:t>
            </a:r>
            <a:r>
              <a:rPr lang="ko-KR" altLang="en-US" dirty="0"/>
              <a:t> 소항목으로 </a:t>
            </a:r>
            <a:r>
              <a:rPr lang="ko-KR" altLang="en-US" dirty="0" err="1"/>
              <a:t>나눈후</a:t>
            </a:r>
            <a:endParaRPr lang="en-US" altLang="ko-KR" dirty="0"/>
          </a:p>
          <a:p>
            <a:r>
              <a:rPr lang="ko-KR" altLang="en-US" dirty="0" err="1"/>
              <a:t>퍼센테이지를</a:t>
            </a:r>
            <a:r>
              <a:rPr lang="ko-KR" altLang="en-US" dirty="0"/>
              <a:t>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771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납땜과 컨트롤러</a:t>
            </a:r>
            <a:r>
              <a:rPr lang="en-US" altLang="ko-KR" dirty="0"/>
              <a:t>, </a:t>
            </a:r>
            <a:r>
              <a:rPr lang="ko-KR" altLang="en-US" dirty="0"/>
              <a:t>화면은 거의 모든 항목을 완성했기때문에 해당 점수는 다 </a:t>
            </a:r>
            <a:r>
              <a:rPr lang="ko-KR" altLang="en-US" dirty="0" err="1"/>
              <a:t>채워주었구요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소자부분은 구현하지 못했기 때문에 점수가 부여되지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1p</a:t>
            </a:r>
            <a:r>
              <a:rPr lang="ko-KR" altLang="en-US" dirty="0"/>
              <a:t>와 </a:t>
            </a:r>
            <a:r>
              <a:rPr lang="en-US" altLang="ko-KR" dirty="0"/>
              <a:t>2p</a:t>
            </a:r>
            <a:r>
              <a:rPr lang="ko-KR" altLang="en-US" dirty="0"/>
              <a:t>중 </a:t>
            </a:r>
            <a:r>
              <a:rPr lang="en-US" altLang="ko-KR" dirty="0"/>
              <a:t>1p</a:t>
            </a:r>
            <a:r>
              <a:rPr lang="ko-KR" altLang="en-US" dirty="0"/>
              <a:t>만 완성 됐기 때문에 </a:t>
            </a:r>
            <a:r>
              <a:rPr lang="en-US" altLang="ko-KR" dirty="0"/>
              <a:t>10</a:t>
            </a:r>
            <a:r>
              <a:rPr lang="ko-KR" altLang="en-US" dirty="0"/>
              <a:t>프로만 부여 되었습니다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11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 팀 소개를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117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 분야의 달성도를 차례로 표시한 그래프구요</a:t>
            </a:r>
            <a:r>
              <a:rPr lang="en-US" altLang="ko-KR" dirty="0"/>
              <a:t>. </a:t>
            </a:r>
            <a:r>
              <a:rPr lang="ko-KR" altLang="en-US" dirty="0"/>
              <a:t>이들을 종합 했을 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전체달성도는 총 </a:t>
            </a:r>
            <a:r>
              <a:rPr lang="en-US" altLang="ko-KR" dirty="0"/>
              <a:t>74%</a:t>
            </a:r>
            <a:r>
              <a:rPr lang="ko-KR" altLang="en-US" dirty="0"/>
              <a:t>로 나온 것을 확인 하실 수 있습니다</a:t>
            </a:r>
            <a:r>
              <a:rPr lang="en-US" altLang="ko-KR" dirty="0"/>
              <a:t>.</a:t>
            </a:r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912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자체평가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999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처음 말씀 </a:t>
            </a:r>
            <a:r>
              <a:rPr lang="ko-KR" altLang="en-US" dirty="0" err="1" smtClean="0"/>
              <a:t>드렸던것처럼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저희조는</a:t>
            </a:r>
            <a:r>
              <a:rPr lang="ko-KR" altLang="en-US" dirty="0" smtClean="0"/>
              <a:t> 원래 </a:t>
            </a:r>
            <a:r>
              <a:rPr lang="en-US" altLang="ko-KR" dirty="0" smtClean="0"/>
              <a:t>4</a:t>
            </a:r>
            <a:r>
              <a:rPr lang="ko-KR" altLang="en-US" dirty="0" smtClean="0"/>
              <a:t>명으로 구성됐었는데</a:t>
            </a:r>
            <a:endParaRPr lang="en-US" altLang="ko-KR" dirty="0" smtClean="0"/>
          </a:p>
          <a:p>
            <a:r>
              <a:rPr lang="ko-KR" altLang="en-US" dirty="0" err="1" smtClean="0"/>
              <a:t>한분이</a:t>
            </a:r>
            <a:r>
              <a:rPr lang="ko-KR" altLang="en-US" dirty="0" smtClean="0"/>
              <a:t> 휴학을 하시면서 세명으로 축소되었습니다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발표와 </a:t>
            </a:r>
            <a:r>
              <a:rPr lang="en-US" altLang="ko-KR" dirty="0" smtClean="0"/>
              <a:t>PPT,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자료작성을</a:t>
            </a:r>
            <a:r>
              <a:rPr lang="ko-KR" altLang="en-US" baseline="0" dirty="0" smtClean="0"/>
              <a:t> 제가 맡고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게임의 코딩과 </a:t>
            </a:r>
            <a:r>
              <a:rPr lang="ko-KR" altLang="en-US" baseline="0" dirty="0" err="1" smtClean="0"/>
              <a:t>회로구성은</a:t>
            </a:r>
            <a:r>
              <a:rPr lang="ko-KR" altLang="en-US" baseline="0" dirty="0" smtClean="0"/>
              <a:t> 허윤지학생과 서동하학생이 맡았습니다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7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저흰 이번에도 중간발표때와 마찬가지로 다음과 같은 지표로 기여도를 평가했습니다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각종 지표로 </a:t>
            </a:r>
            <a:r>
              <a:rPr lang="ko-KR" altLang="en-US" dirty="0" err="1" smtClean="0"/>
              <a:t>퍼센테이지를</a:t>
            </a:r>
            <a:r>
              <a:rPr lang="ko-KR" altLang="en-US" dirty="0" smtClean="0"/>
              <a:t> 부여하거나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주에 한번씩 서로 평가하면서 서로 역할을 얼마나 </a:t>
            </a:r>
            <a:endParaRPr lang="en-US" altLang="ko-KR" dirty="0" smtClean="0"/>
          </a:p>
          <a:p>
            <a:r>
              <a:rPr lang="ko-KR" altLang="en-US" dirty="0" smtClean="0"/>
              <a:t>잘 수행했는지 점수를 매겼습니다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중간발표때는 서로 어느정도 기여도에 차등이 있었는데요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최종프로젝트를 </a:t>
            </a:r>
            <a:r>
              <a:rPr lang="ko-KR" altLang="en-US" dirty="0" err="1" smtClean="0"/>
              <a:t>진행할때는</a:t>
            </a:r>
            <a:r>
              <a:rPr lang="ko-KR" altLang="en-US" dirty="0" smtClean="0"/>
              <a:t> 모두 열심히 임했기때문에 따로 감점되는 사항은 없었습니다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그래서 종합적으로 다음과 같이 기여도를 분배하였습니다</a:t>
            </a:r>
            <a:r>
              <a:rPr lang="en-US" altLang="ko-KR" dirty="0" smtClean="0"/>
              <a:t>.</a:t>
            </a:r>
            <a:endParaRPr lang="ko-KR" altLang="en-US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03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그담은</a:t>
            </a:r>
            <a:r>
              <a:rPr lang="ko-KR" altLang="en-US" dirty="0"/>
              <a:t> </a:t>
            </a:r>
            <a:r>
              <a:rPr lang="ko-KR" altLang="en-US" dirty="0" err="1"/>
              <a:t>진행일정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89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이번 </a:t>
            </a:r>
            <a:r>
              <a:rPr lang="en-US" altLang="ko-KR" dirty="0"/>
              <a:t>11</a:t>
            </a:r>
            <a:r>
              <a:rPr lang="ko-KR" altLang="en-US" dirty="0"/>
              <a:t>월 초엔 게임에서 이뤄지는 알고리즘 위주로 함수들을 추가했습니다</a:t>
            </a:r>
            <a:r>
              <a:rPr lang="en-US" altLang="ko-KR" dirty="0"/>
              <a:t>. </a:t>
            </a:r>
            <a:r>
              <a:rPr lang="ko-KR" altLang="en-US" dirty="0"/>
              <a:t>암초기능을 새로 넣었기 때문에</a:t>
            </a:r>
            <a:endParaRPr lang="en-US" altLang="ko-KR" dirty="0"/>
          </a:p>
          <a:p>
            <a:r>
              <a:rPr lang="ko-KR" altLang="en-US" dirty="0"/>
              <a:t>그래픽이랑 새로운 인수들을 추가했고요</a:t>
            </a:r>
            <a:r>
              <a:rPr lang="en-US" altLang="ko-KR" dirty="0"/>
              <a:t>, </a:t>
            </a:r>
            <a:r>
              <a:rPr lang="ko-KR" altLang="en-US" dirty="0" err="1"/>
              <a:t>소프트웨어적인</a:t>
            </a:r>
            <a:r>
              <a:rPr lang="ko-KR" altLang="en-US" dirty="0"/>
              <a:t> 부분이 어느 정도 완성 된 후에는 조이스틱 모듈과 블루투스 모듈을 사용하기 위해</a:t>
            </a:r>
            <a:endParaRPr lang="en-US" altLang="ko-KR" dirty="0"/>
          </a:p>
          <a:p>
            <a:r>
              <a:rPr lang="ko-KR" altLang="en-US" dirty="0"/>
              <a:t>각각의 이론들에 대해 공부했습니다</a:t>
            </a:r>
            <a:r>
              <a:rPr lang="en-US" altLang="ko-KR" dirty="0"/>
              <a:t>. ADC</a:t>
            </a:r>
            <a:r>
              <a:rPr lang="ko-KR" altLang="en-US" dirty="0"/>
              <a:t>와 </a:t>
            </a:r>
            <a:r>
              <a:rPr lang="en-US" altLang="ko-KR" dirty="0"/>
              <a:t>USART</a:t>
            </a:r>
            <a:r>
              <a:rPr lang="ko-KR" altLang="en-US" dirty="0"/>
              <a:t>통신은</a:t>
            </a:r>
            <a:r>
              <a:rPr lang="en-US" altLang="ko-KR" dirty="0"/>
              <a:t> </a:t>
            </a:r>
            <a:r>
              <a:rPr lang="ko-KR" altLang="en-US" dirty="0"/>
              <a:t>아직 수업시간에 진도를 나가지 않은 부분이 많아서 이해하기 힘들었는데</a:t>
            </a:r>
            <a:endParaRPr lang="en-US" altLang="ko-KR" dirty="0"/>
          </a:p>
          <a:p>
            <a:r>
              <a:rPr lang="ko-KR" altLang="en-US" dirty="0"/>
              <a:t>조교님 도움도 받고 서로 모르는 부분도 짚어주면서 </a:t>
            </a:r>
            <a:r>
              <a:rPr lang="en-US" altLang="ko-KR" dirty="0"/>
              <a:t>1~2</a:t>
            </a:r>
            <a:r>
              <a:rPr lang="ko-KR" altLang="en-US" dirty="0" err="1"/>
              <a:t>주동안</a:t>
            </a:r>
            <a:r>
              <a:rPr lang="ko-KR" altLang="en-US" dirty="0"/>
              <a:t> 열심히 공부했습니다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바탕으로 코드도 작성해보고 실제로 적용해보면서 </a:t>
            </a:r>
            <a:r>
              <a:rPr lang="en-US" altLang="ko-KR" dirty="0"/>
              <a:t>11</a:t>
            </a:r>
            <a:r>
              <a:rPr lang="ko-KR" altLang="en-US" dirty="0"/>
              <a:t>월 중반을 </a:t>
            </a:r>
            <a:r>
              <a:rPr lang="ko-KR" altLang="en-US" dirty="0" err="1"/>
              <a:t>보냈구요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11</a:t>
            </a:r>
            <a:r>
              <a:rPr lang="ko-KR" altLang="en-US" dirty="0"/>
              <a:t>월 말에는 </a:t>
            </a:r>
            <a:r>
              <a:rPr lang="ko-KR" altLang="en-US" dirty="0" err="1"/>
              <a:t>싱글모드의</a:t>
            </a:r>
            <a:r>
              <a:rPr lang="ko-KR" altLang="en-US" dirty="0"/>
              <a:t> 알고리즘을 구상하고 난이도를 추가했고요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그동안 작성했던 코드들을 바탕으로 실제 게임을 완성했습니다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이후에 이제 회로를 구성했고</a:t>
            </a:r>
            <a:endParaRPr lang="en-US" altLang="ko-KR" dirty="0"/>
          </a:p>
          <a:p>
            <a:r>
              <a:rPr lang="ko-KR" altLang="en-US" dirty="0"/>
              <a:t>마지막 주엔 모든 회로를 납땜하면서 마무리 지었습니다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16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그담은</a:t>
            </a:r>
            <a:r>
              <a:rPr lang="ko-KR" altLang="en-US" dirty="0"/>
              <a:t> </a:t>
            </a:r>
            <a:r>
              <a:rPr lang="ko-KR" altLang="en-US" dirty="0" err="1"/>
              <a:t>달성스펙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09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저희조의</a:t>
            </a:r>
            <a:r>
              <a:rPr lang="ko-KR" altLang="en-US" dirty="0"/>
              <a:t> </a:t>
            </a:r>
            <a:r>
              <a:rPr lang="ko-KR" altLang="en-US" dirty="0" err="1"/>
              <a:t>달성스펙을</a:t>
            </a:r>
            <a:r>
              <a:rPr lang="ko-KR" altLang="en-US" dirty="0"/>
              <a:t> </a:t>
            </a:r>
            <a:r>
              <a:rPr lang="ko-KR" altLang="en-US" dirty="0" err="1"/>
              <a:t>목표스펙</a:t>
            </a:r>
            <a:r>
              <a:rPr lang="en-US" altLang="ko-KR" dirty="0"/>
              <a:t>,</a:t>
            </a:r>
            <a:r>
              <a:rPr lang="ko-KR" altLang="en-US" dirty="0"/>
              <a:t> 그리고 </a:t>
            </a:r>
            <a:r>
              <a:rPr lang="ko-KR" altLang="en-US" dirty="0" err="1"/>
              <a:t>수정스펙과</a:t>
            </a:r>
            <a:r>
              <a:rPr lang="ko-KR" altLang="en-US" dirty="0"/>
              <a:t> 비교해서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GLCD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어 초기엔 </a:t>
            </a:r>
            <a:r>
              <a:rPr lang="en-US" altLang="ko-KR" dirty="0"/>
              <a:t>128x64q</a:t>
            </a:r>
            <a:r>
              <a:rPr lang="ko-KR" altLang="en-US" dirty="0"/>
              <a:t>비트의 </a:t>
            </a:r>
            <a:r>
              <a:rPr lang="en-US" altLang="ko-KR" dirty="0"/>
              <a:t>GLCD</a:t>
            </a:r>
            <a:r>
              <a:rPr lang="ko-KR" altLang="en-US" dirty="0"/>
              <a:t>를 구성하려 했는데요</a:t>
            </a:r>
            <a:endParaRPr lang="en-US" altLang="ko-KR" dirty="0"/>
          </a:p>
          <a:p>
            <a:r>
              <a:rPr lang="ko-KR" altLang="en-US" dirty="0"/>
              <a:t>더 큰 크기의 </a:t>
            </a:r>
            <a:r>
              <a:rPr lang="en-US" altLang="ko-KR" dirty="0"/>
              <a:t>GLCD</a:t>
            </a:r>
            <a:r>
              <a:rPr lang="ko-KR" altLang="en-US" dirty="0"/>
              <a:t>가 제공 되다 보니까 중간 </a:t>
            </a:r>
            <a:r>
              <a:rPr lang="ko-KR" altLang="en-US" dirty="0" err="1"/>
              <a:t>수정스펙때</a:t>
            </a:r>
            <a:r>
              <a:rPr lang="ko-KR" altLang="en-US" dirty="0"/>
              <a:t> 이를 수정하고 화면의 크기를 키웠습니다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화면에는 나의 전함과 상대 전함을 동시에 표시하는 것을 목표로 </a:t>
            </a:r>
            <a:r>
              <a:rPr lang="ko-KR" altLang="en-US" dirty="0" err="1"/>
              <a:t>했었는데요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이부분은 </a:t>
            </a:r>
            <a:r>
              <a:rPr lang="ko-KR" altLang="en-US" dirty="0" err="1"/>
              <a:t>달성스펙에서</a:t>
            </a:r>
            <a:r>
              <a:rPr lang="ko-KR" altLang="en-US" dirty="0"/>
              <a:t> 모두 구현이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다음은 </a:t>
            </a:r>
            <a:r>
              <a:rPr lang="en-US" altLang="ko-KR" dirty="0"/>
              <a:t>LED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ko-KR" altLang="en-US" dirty="0" err="1"/>
              <a:t>목표스펙에서</a:t>
            </a:r>
            <a:r>
              <a:rPr lang="ko-KR" altLang="en-US" dirty="0"/>
              <a:t> 전함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지뢰 개수를 </a:t>
            </a:r>
            <a:r>
              <a:rPr lang="en-US" altLang="ko-KR" dirty="0"/>
              <a:t>LED</a:t>
            </a:r>
            <a:r>
              <a:rPr lang="ko-KR" altLang="en-US" dirty="0"/>
              <a:t>로 표현하는 것을 목표로 </a:t>
            </a:r>
            <a:r>
              <a:rPr lang="ko-KR" altLang="en-US" dirty="0" err="1"/>
              <a:t>했었는데요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저희가 나름 코드를 작성하고 회로를 구성했으나 정상적으로 작동이 되지 않아서 이 부분은 달성하지 못했습니다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규칙과 </a:t>
            </a:r>
            <a:r>
              <a:rPr lang="ko-KR" altLang="en-US" dirty="0" err="1"/>
              <a:t>기능부분입니다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저흰 최초에 이렇게 </a:t>
            </a:r>
            <a:r>
              <a:rPr lang="en-US" altLang="ko-KR" dirty="0"/>
              <a:t>1</a:t>
            </a:r>
            <a:r>
              <a:rPr lang="ko-KR" altLang="en-US" dirty="0" err="1"/>
              <a:t>자로된</a:t>
            </a:r>
            <a:r>
              <a:rPr lang="ko-KR" altLang="en-US" dirty="0"/>
              <a:t> 전함을 </a:t>
            </a:r>
            <a:r>
              <a:rPr lang="en-US" altLang="ko-KR" dirty="0"/>
              <a:t>4</a:t>
            </a:r>
            <a:r>
              <a:rPr lang="ko-KR" altLang="en-US" dirty="0"/>
              <a:t>척 사용하고</a:t>
            </a:r>
            <a:r>
              <a:rPr lang="en-US" altLang="ko-KR" dirty="0"/>
              <a:t>, </a:t>
            </a:r>
            <a:r>
              <a:rPr lang="ko-KR" altLang="en-US" dirty="0"/>
              <a:t>지뢰와 아이템을 기능을 하나씩 넣으려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부분은 </a:t>
            </a:r>
            <a:r>
              <a:rPr lang="ko-KR" altLang="en-US" dirty="0" err="1"/>
              <a:t>수정스펙에</a:t>
            </a:r>
            <a:r>
              <a:rPr lang="ko-KR" altLang="en-US" dirty="0"/>
              <a:t> 가서 다양한 모양의 전함 그리고 지뢰와 아이템 </a:t>
            </a:r>
            <a:r>
              <a:rPr lang="ko-KR" altLang="en-US" dirty="0" err="1"/>
              <a:t>두개씩으로</a:t>
            </a:r>
            <a:r>
              <a:rPr lang="ko-KR" altLang="en-US" dirty="0"/>
              <a:t> 수정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달성 스펙에서는 이 부분이 모두 구현이 </a:t>
            </a:r>
            <a:r>
              <a:rPr lang="ko-KR" altLang="en-US" dirty="0" err="1"/>
              <a:t>되었구요</a:t>
            </a:r>
            <a:r>
              <a:rPr lang="en-US" altLang="ko-KR" dirty="0"/>
              <a:t>, </a:t>
            </a:r>
            <a:r>
              <a:rPr lang="ko-KR" altLang="en-US" dirty="0"/>
              <a:t>추가적으로 암초기능도 새로 추가했습니다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그다음은</a:t>
            </a:r>
            <a:r>
              <a:rPr lang="ko-KR" altLang="en-US" dirty="0"/>
              <a:t> 이제 진동과 소리기능도 </a:t>
            </a:r>
            <a:r>
              <a:rPr lang="ko-KR" altLang="en-US" dirty="0" err="1"/>
              <a:t>추가하려했는데요</a:t>
            </a:r>
            <a:r>
              <a:rPr lang="en-US" altLang="ko-KR" dirty="0"/>
              <a:t>, </a:t>
            </a:r>
            <a:r>
              <a:rPr lang="ko-KR" altLang="en-US" dirty="0"/>
              <a:t>두 기능모두 저희가 생각한대로 작동하지 않아서 구현에 실패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최초에 저희는 </a:t>
            </a:r>
            <a:r>
              <a:rPr lang="en-US" altLang="ko-KR" dirty="0"/>
              <a:t>1p</a:t>
            </a:r>
            <a:r>
              <a:rPr lang="ko-KR" altLang="en-US" dirty="0"/>
              <a:t>와 </a:t>
            </a:r>
            <a:r>
              <a:rPr lang="en-US" altLang="ko-KR" dirty="0"/>
              <a:t>2p</a:t>
            </a:r>
            <a:r>
              <a:rPr lang="ko-KR" altLang="en-US" dirty="0"/>
              <a:t>가 모두 가능하게 만들려 했지만</a:t>
            </a:r>
            <a:endParaRPr lang="en-US" altLang="ko-KR" dirty="0"/>
          </a:p>
          <a:p>
            <a:r>
              <a:rPr lang="en-US" altLang="ko-KR" dirty="0"/>
              <a:t>GLCD</a:t>
            </a:r>
            <a:r>
              <a:rPr lang="ko-KR" altLang="en-US" dirty="0"/>
              <a:t>하나에 과전압을 흘려줘서 그만 하나가 고장이 나는 바람에 </a:t>
            </a:r>
            <a:r>
              <a:rPr lang="en-US" altLang="ko-KR" dirty="0"/>
              <a:t>1p</a:t>
            </a:r>
            <a:r>
              <a:rPr lang="ko-KR" altLang="en-US" dirty="0"/>
              <a:t>만 가능하도록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그대신</a:t>
            </a:r>
            <a:r>
              <a:rPr lang="ko-KR" altLang="en-US" dirty="0"/>
              <a:t> 추가적으로 난이도를 조절할 수 있게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ko-KR" altLang="en-US" dirty="0" err="1"/>
              <a:t>수정스펙에서</a:t>
            </a:r>
            <a:r>
              <a:rPr lang="ko-KR" altLang="en-US" dirty="0"/>
              <a:t> 타이머와 슬립모드 기능을 추가했는데요 이부분은 구현이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8ED7-A166-46A8-A8F1-8167C741C0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0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47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1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5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0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1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74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5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9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68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3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D85BF-14A1-4861-B5B0-0B71567BEF8D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EA775-65D0-4C51-83EB-21060558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08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mp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3.tmp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1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mp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tmp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756547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835488" y="1690562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/>
              </a:rPr>
              <a:t>BATTLE SHIP </a:t>
            </a:r>
          </a:p>
          <a:p>
            <a:pPr algn="dist"/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/>
              </a:rPr>
              <a:t>PROJECT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1916364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9">
            <a:extLst>
              <a:ext uri="{FF2B5EF4-FFF2-40B4-BE49-F238E27FC236}">
                <a16:creationId xmlns:a16="http://schemas.microsoft.com/office/drawing/2014/main" xmlns="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5237018" y="4250916"/>
            <a:ext cx="1717964" cy="4008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5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조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최종발표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CBE041D-7485-4611-A48D-69A7B16A6204}"/>
              </a:ext>
            </a:extLst>
          </p:cNvPr>
          <p:cNvSpPr txBox="1"/>
          <p:nvPr/>
        </p:nvSpPr>
        <p:spPr>
          <a:xfrm flipH="1">
            <a:off x="4904393" y="5017103"/>
            <a:ext cx="23832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20153055 </a:t>
            </a:r>
            <a:r>
              <a:rPr lang="ko-KR" altLang="en-US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오재홍</a:t>
            </a:r>
            <a:endParaRPr lang="en-US" altLang="ko-KR" sz="2000" dirty="0">
              <a:solidFill>
                <a:srgbClr val="33333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dist"/>
            <a:r>
              <a:rPr lang="en-US" altLang="ko-KR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20171528</a:t>
            </a:r>
            <a:r>
              <a:rPr lang="ko-KR" altLang="en-US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허윤지</a:t>
            </a:r>
            <a:endParaRPr lang="ko-KR" altLang="en-US" sz="2000" dirty="0">
              <a:solidFill>
                <a:srgbClr val="33333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dist"/>
            <a:r>
              <a:rPr lang="en-US" altLang="ko-KR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20153034</a:t>
            </a:r>
            <a:r>
              <a:rPr lang="ko-KR" altLang="en-US" sz="2000" dirty="0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srgbClr val="33333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서동하</a:t>
            </a:r>
            <a:endParaRPr lang="ko-KR" altLang="en-US" sz="2000" dirty="0">
              <a:solidFill>
                <a:srgbClr val="33333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dist"/>
            <a:endParaRPr lang="en-US" altLang="ko-KR" dirty="0">
              <a:solidFill>
                <a:srgbClr val="33333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7006"/>
            <a:ext cx="12192000" cy="423503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1916364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98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42D3BC4-A4E1-41FD-8AE5-CE6C11DAC00F}"/>
              </a:ext>
            </a:extLst>
          </p:cNvPr>
          <p:cNvSpPr/>
          <p:nvPr/>
        </p:nvSpPr>
        <p:spPr>
          <a:xfrm>
            <a:off x="132059" y="927105"/>
            <a:ext cx="11946102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338667" y="1060040"/>
            <a:ext cx="3663375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835377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835377" y="1425733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목표스펙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4002042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665899" y="1482761"/>
            <a:ext cx="2835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-</a:t>
            </a: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컨트롤러</a:t>
            </a: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: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조이스틱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스위치 사용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-PCB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판에 납땜을 통한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휴대기능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4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4211514" y="1060040"/>
            <a:ext cx="3670437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4611565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4588273" y="1425733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수정스펙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40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8099073" y="1060040"/>
            <a:ext cx="3761967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8350240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8350240" y="1425733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달성스펙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23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4498752" y="1482761"/>
            <a:ext cx="2835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-</a:t>
            </a: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컨트롤러</a:t>
            </a: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: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조이스틱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스위치 사용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-PCB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판에 납땜을 통한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휴대기능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24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8290486" y="1482761"/>
            <a:ext cx="2835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-</a:t>
            </a: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컨트롤러</a:t>
            </a: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: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조이스틱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스위치 사용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-PCB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판에 납땜을 통한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휴대기능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835488" y="2080058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ko-KR" altLang="en-US" sz="6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구현내용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</p:spTree>
    <p:extLst>
      <p:ext uri="{BB962C8B-B14F-4D97-AF65-F5344CB8AC3E}">
        <p14:creationId xmlns:p14="http://schemas.microsoft.com/office/powerpoint/2010/main" val="350239173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A13F5858-C77D-4114-AF01-1416201242F3}"/>
              </a:ext>
            </a:extLst>
          </p:cNvPr>
          <p:cNvGrpSpPr/>
          <p:nvPr/>
        </p:nvGrpSpPr>
        <p:grpSpPr>
          <a:xfrm>
            <a:off x="507473" y="1790648"/>
            <a:ext cx="6489876" cy="4767500"/>
            <a:chOff x="7372939" y="1718872"/>
            <a:chExt cx="4941361" cy="3629952"/>
          </a:xfrm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86" name="그래픽 85" descr="계산기">
              <a:extLst>
                <a:ext uri="{FF2B5EF4-FFF2-40B4-BE49-F238E27FC236}">
                  <a16:creationId xmlns:a16="http://schemas.microsoft.com/office/drawing/2014/main" xmlns="" id="{80024374-FCA3-4DA5-B194-A3CE26C25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72939" y="1718872"/>
              <a:ext cx="4941361" cy="3629952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52831969-D274-4CA1-A5F6-C90DB372C8B9}"/>
                </a:ext>
              </a:extLst>
            </p:cNvPr>
            <p:cNvSpPr/>
            <p:nvPr/>
          </p:nvSpPr>
          <p:spPr>
            <a:xfrm>
              <a:off x="8844763" y="2891273"/>
              <a:ext cx="1931050" cy="162857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4A479F89-E79D-42C9-97EE-B56999DF279E}"/>
                </a:ext>
              </a:extLst>
            </p:cNvPr>
            <p:cNvSpPr txBox="1"/>
            <p:nvPr/>
          </p:nvSpPr>
          <p:spPr>
            <a:xfrm>
              <a:off x="9964342" y="2674949"/>
              <a:ext cx="1251428" cy="270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BB5644BA-FCAD-4CAB-8710-E7EE4A1E54B3}"/>
                </a:ext>
              </a:extLst>
            </p:cNvPr>
            <p:cNvSpPr txBox="1"/>
            <p:nvPr/>
          </p:nvSpPr>
          <p:spPr>
            <a:xfrm>
              <a:off x="9223332" y="2487234"/>
              <a:ext cx="1160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SCORE</a:t>
              </a:r>
              <a:endPara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xmlns="" id="{ED65F959-3E33-40CF-8093-F5EFC4948CF4}"/>
                </a:ext>
              </a:extLst>
            </p:cNvPr>
            <p:cNvSpPr/>
            <p:nvPr/>
          </p:nvSpPr>
          <p:spPr>
            <a:xfrm>
              <a:off x="9525045" y="2166716"/>
              <a:ext cx="600106" cy="114444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2B6A68DC-4E6C-4AE4-A448-C4D932438F69}"/>
                </a:ext>
              </a:extLst>
            </p:cNvPr>
            <p:cNvSpPr/>
            <p:nvPr/>
          </p:nvSpPr>
          <p:spPr>
            <a:xfrm>
              <a:off x="8656271" y="4416520"/>
              <a:ext cx="2337654" cy="270456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5FFAF687-DC00-4C04-A341-B84CFA58F230}"/>
                </a:ext>
              </a:extLst>
            </p:cNvPr>
            <p:cNvSpPr/>
            <p:nvPr/>
          </p:nvSpPr>
          <p:spPr>
            <a:xfrm>
              <a:off x="10029268" y="4535733"/>
              <a:ext cx="238907" cy="24641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AD307BE9-D5B7-4E98-8BC8-5C953ECFAFF6}"/>
                </a:ext>
              </a:extLst>
            </p:cNvPr>
            <p:cNvSpPr/>
            <p:nvPr/>
          </p:nvSpPr>
          <p:spPr>
            <a:xfrm>
              <a:off x="10573743" y="4535733"/>
              <a:ext cx="238907" cy="24641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B3EF0C2E-FFBD-4D9D-A92B-174BA7B43DA5}"/>
                </a:ext>
              </a:extLst>
            </p:cNvPr>
            <p:cNvSpPr/>
            <p:nvPr/>
          </p:nvSpPr>
          <p:spPr>
            <a:xfrm>
              <a:off x="8742268" y="3180639"/>
              <a:ext cx="2165660" cy="115371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EEBAA42B-387F-4666-B7BF-44775BADDA5B}"/>
                </a:ext>
              </a:extLst>
            </p:cNvPr>
            <p:cNvSpPr/>
            <p:nvPr/>
          </p:nvSpPr>
          <p:spPr>
            <a:xfrm>
              <a:off x="8656271" y="3071918"/>
              <a:ext cx="2332083" cy="1047027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BBEED53A-E205-43FF-A01B-045DEB824BCC}"/>
                </a:ext>
              </a:extLst>
            </p:cNvPr>
            <p:cNvSpPr txBox="1"/>
            <p:nvPr/>
          </p:nvSpPr>
          <p:spPr>
            <a:xfrm>
              <a:off x="9075787" y="3399319"/>
              <a:ext cx="1469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256X128</a:t>
              </a:r>
              <a:endPara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7" name="더하기 기호 96">
              <a:extLst>
                <a:ext uri="{FF2B5EF4-FFF2-40B4-BE49-F238E27FC236}">
                  <a16:creationId xmlns:a16="http://schemas.microsoft.com/office/drawing/2014/main" xmlns="" id="{70F7C88F-FEB5-4CC1-8B76-6DC4A20EF94F}"/>
                </a:ext>
              </a:extLst>
            </p:cNvPr>
            <p:cNvSpPr/>
            <p:nvPr/>
          </p:nvSpPr>
          <p:spPr>
            <a:xfrm>
              <a:off x="8804961" y="4275316"/>
              <a:ext cx="679148" cy="650815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xmlns="" id="{3CCF8213-DC78-485B-B6D7-9F1679CE5F4A}"/>
                </a:ext>
              </a:extLst>
            </p:cNvPr>
            <p:cNvSpPr/>
            <p:nvPr/>
          </p:nvSpPr>
          <p:spPr>
            <a:xfrm>
              <a:off x="8817156" y="4263948"/>
              <a:ext cx="654757" cy="673550"/>
            </a:xfrm>
            <a:prstGeom prst="ellipse">
              <a:avLst/>
            </a:prstGeom>
            <a:solidFill>
              <a:srgbClr val="E7E7E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각 삼각형 98">
              <a:extLst>
                <a:ext uri="{FF2B5EF4-FFF2-40B4-BE49-F238E27FC236}">
                  <a16:creationId xmlns:a16="http://schemas.microsoft.com/office/drawing/2014/main" xmlns="" id="{7D9C1B97-583B-4188-AAA4-8CEB52C837E3}"/>
                </a:ext>
              </a:extLst>
            </p:cNvPr>
            <p:cNvSpPr/>
            <p:nvPr/>
          </p:nvSpPr>
          <p:spPr>
            <a:xfrm>
              <a:off x="8345317" y="2013518"/>
              <a:ext cx="2941193" cy="3040041"/>
            </a:xfrm>
            <a:prstGeom prst="rt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달성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">
            <a:extLst>
              <a:ext uri="{FF2B5EF4-FFF2-40B4-BE49-F238E27FC236}">
                <a16:creationId xmlns:a16="http://schemas.microsoft.com/office/drawing/2014/main" xmlns="" id="{0F0AE8C0-C694-47F7-BA07-9B0D0AF55502}"/>
              </a:ext>
            </a:extLst>
          </p:cNvPr>
          <p:cNvSpPr txBox="1"/>
          <p:nvPr/>
        </p:nvSpPr>
        <p:spPr>
          <a:xfrm>
            <a:off x="3752411" y="2254553"/>
            <a:ext cx="10103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화면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분할</a:t>
            </a:r>
            <a:endParaRPr lang="en-US" altLang="ko-KR" sz="36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왼쪽은</a:t>
            </a:r>
            <a:r>
              <a:rPr lang="en-US" altLang="ko-KR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ko-KR" altLang="en-US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공격</a:t>
            </a:r>
            <a:r>
              <a:rPr lang="en-US" altLang="ko-KR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오른쪽은 배치</a:t>
            </a:r>
            <a:endParaRPr lang="zh-CN" altLang="en-US" sz="1600" dirty="0">
              <a:solidFill>
                <a:srgbClr val="2E2E2E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100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507473" y="1648585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전면부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 구성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41" name="직사각형 3">
            <a:extLst>
              <a:ext uri="{FF2B5EF4-FFF2-40B4-BE49-F238E27FC236}">
                <a16:creationId xmlns:a16="http://schemas.microsoft.com/office/drawing/2014/main" xmlns="" id="{9784C563-9842-4F8F-B614-32E55CC0EC1A}"/>
              </a:ext>
            </a:extLst>
          </p:cNvPr>
          <p:cNvSpPr/>
          <p:nvPr/>
        </p:nvSpPr>
        <p:spPr>
          <a:xfrm>
            <a:off x="2137039" y="3527883"/>
            <a:ext cx="1608085" cy="1454455"/>
          </a:xfrm>
          <a:custGeom>
            <a:avLst/>
            <a:gdLst>
              <a:gd name="connsiteX0" fmla="*/ 0 w 2189815"/>
              <a:gd name="connsiteY0" fmla="*/ 0 h 1980608"/>
              <a:gd name="connsiteX1" fmla="*/ 2189815 w 2189815"/>
              <a:gd name="connsiteY1" fmla="*/ 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  <a:gd name="connsiteX0" fmla="*/ 0 w 2189815"/>
              <a:gd name="connsiteY0" fmla="*/ 0 h 1980608"/>
              <a:gd name="connsiteX1" fmla="*/ 2189815 w 2189815"/>
              <a:gd name="connsiteY1" fmla="*/ 1270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815" h="1980608">
                <a:moveTo>
                  <a:pt x="0" y="0"/>
                </a:moveTo>
                <a:lnTo>
                  <a:pt x="2189815" y="12700"/>
                </a:lnTo>
                <a:lnTo>
                  <a:pt x="2189815" y="1980608"/>
                </a:lnTo>
                <a:lnTo>
                  <a:pt x="0" y="1980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10000"/>
            </a:schemeClr>
          </a:solidFill>
          <a:ln w="127000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2700000" scaled="0"/>
            </a:gra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文本框 2">
            <a:extLst>
              <a:ext uri="{FF2B5EF4-FFF2-40B4-BE49-F238E27FC236}">
                <a16:creationId xmlns:a16="http://schemas.microsoft.com/office/drawing/2014/main" xmlns="" id="{0F0AE8C0-C694-47F7-BA07-9B0D0AF55502}"/>
              </a:ext>
            </a:extLst>
          </p:cNvPr>
          <p:cNvSpPr txBox="1"/>
          <p:nvPr/>
        </p:nvSpPr>
        <p:spPr>
          <a:xfrm>
            <a:off x="3752411" y="4296949"/>
            <a:ext cx="10103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조이스틱</a:t>
            </a:r>
            <a:r>
              <a:rPr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사용</a:t>
            </a:r>
            <a:endParaRPr lang="en-US" altLang="ko-KR" sz="3600" dirty="0"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직관적 이동</a:t>
            </a:r>
            <a:endParaRPr lang="zh-CN" altLang="en-US" sz="1600" dirty="0">
              <a:solidFill>
                <a:srgbClr val="2E2E2E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</p:spTree>
    <p:extLst>
      <p:ext uri="{BB962C8B-B14F-4D97-AF65-F5344CB8AC3E}">
        <p14:creationId xmlns:p14="http://schemas.microsoft.com/office/powerpoint/2010/main" val="62932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12487 -3.7037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조이스틱">
            <a:hlinkClick r:id="" action="ppaction://media"/>
            <a:extLst>
              <a:ext uri="{FF2B5EF4-FFF2-40B4-BE49-F238E27FC236}">
                <a16:creationId xmlns:a16="http://schemas.microsoft.com/office/drawing/2014/main" xmlns="" id="{8EF2B39B-B637-4FCB-B2DE-B47FB584A3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693271" y="-2667000"/>
            <a:ext cx="6805457" cy="12192000"/>
          </a:xfrm>
        </p:spPr>
      </p:pic>
    </p:spTree>
    <p:extLst>
      <p:ext uri="{BB962C8B-B14F-4D97-AF65-F5344CB8AC3E}">
        <p14:creationId xmlns:p14="http://schemas.microsoft.com/office/powerpoint/2010/main" val="23739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래픽 85" descr="계산기">
            <a:extLst>
              <a:ext uri="{FF2B5EF4-FFF2-40B4-BE49-F238E27FC236}">
                <a16:creationId xmlns:a16="http://schemas.microsoft.com/office/drawing/2014/main" xmlns="" id="{80024374-FCA3-4DA5-B194-A3CE26C25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1795" y="1790648"/>
            <a:ext cx="6489876" cy="4767500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52831969-D274-4CA1-A5F6-C90DB372C8B9}"/>
              </a:ext>
            </a:extLst>
          </p:cNvPr>
          <p:cNvSpPr/>
          <p:nvPr/>
        </p:nvSpPr>
        <p:spPr>
          <a:xfrm>
            <a:off x="7534857" y="3330454"/>
            <a:ext cx="2536199" cy="213893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4A479F89-E79D-42C9-97EE-B56999DF279E}"/>
              </a:ext>
            </a:extLst>
          </p:cNvPr>
          <p:cNvSpPr txBox="1"/>
          <p:nvPr/>
        </p:nvSpPr>
        <p:spPr>
          <a:xfrm>
            <a:off x="9005287" y="3046339"/>
            <a:ext cx="1643598" cy="355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sz="20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BB5644BA-FCAD-4CAB-8710-E7EE4A1E54B3}"/>
              </a:ext>
            </a:extLst>
          </p:cNvPr>
          <p:cNvSpPr txBox="1"/>
          <p:nvPr/>
        </p:nvSpPr>
        <p:spPr>
          <a:xfrm>
            <a:off x="8032061" y="2799798"/>
            <a:ext cx="1524064" cy="52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SCORE</a:t>
            </a:r>
            <a:endParaRPr lang="ko-KR" altLang="en-US" sz="20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xmlns="" id="{ED65F959-3E33-40CF-8093-F5EFC4948CF4}"/>
              </a:ext>
            </a:extLst>
          </p:cNvPr>
          <p:cNvSpPr/>
          <p:nvPr/>
        </p:nvSpPr>
        <p:spPr>
          <a:xfrm>
            <a:off x="8428324" y="2378837"/>
            <a:ext cx="788166" cy="150308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2B6A68DC-4E6C-4AE4-A448-C4D932438F69}"/>
              </a:ext>
            </a:extLst>
          </p:cNvPr>
          <p:cNvSpPr/>
          <p:nvPr/>
        </p:nvSpPr>
        <p:spPr>
          <a:xfrm>
            <a:off x="7287295" y="5333680"/>
            <a:ext cx="3070224" cy="355211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5FFAF687-DC00-4C04-A341-B84CFA58F230}"/>
              </a:ext>
            </a:extLst>
          </p:cNvPr>
          <p:cNvSpPr/>
          <p:nvPr/>
        </p:nvSpPr>
        <p:spPr>
          <a:xfrm>
            <a:off x="9090560" y="5490252"/>
            <a:ext cx="313775" cy="323632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AD307BE9-D5B7-4E98-8BC8-5C953ECFAFF6}"/>
              </a:ext>
            </a:extLst>
          </p:cNvPr>
          <p:cNvSpPr/>
          <p:nvPr/>
        </p:nvSpPr>
        <p:spPr>
          <a:xfrm>
            <a:off x="9805661" y="5490252"/>
            <a:ext cx="313775" cy="323632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B3EF0C2E-FFBD-4D9D-A92B-174BA7B43DA5}"/>
              </a:ext>
            </a:extLst>
          </p:cNvPr>
          <p:cNvSpPr/>
          <p:nvPr/>
        </p:nvSpPr>
        <p:spPr>
          <a:xfrm>
            <a:off x="7400242" y="3710501"/>
            <a:ext cx="2844331" cy="1515268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EEBAA42B-387F-4666-B7BF-44775BADDA5B}"/>
              </a:ext>
            </a:extLst>
          </p:cNvPr>
          <p:cNvSpPr/>
          <p:nvPr/>
        </p:nvSpPr>
        <p:spPr>
          <a:xfrm>
            <a:off x="7287295" y="3567709"/>
            <a:ext cx="3062907" cy="1375142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BBEED53A-E205-43FF-A01B-045DEB824BCC}"/>
              </a:ext>
            </a:extLst>
          </p:cNvPr>
          <p:cNvSpPr txBox="1"/>
          <p:nvPr/>
        </p:nvSpPr>
        <p:spPr>
          <a:xfrm>
            <a:off x="7838279" y="3997711"/>
            <a:ext cx="1929355" cy="52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256X128</a:t>
            </a:r>
            <a:endParaRPr lang="ko-KR" altLang="en-US" sz="20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7" name="더하기 기호 96">
            <a:extLst>
              <a:ext uri="{FF2B5EF4-FFF2-40B4-BE49-F238E27FC236}">
                <a16:creationId xmlns:a16="http://schemas.microsoft.com/office/drawing/2014/main" xmlns="" id="{70F7C88F-FEB5-4CC1-8B76-6DC4A20EF94F}"/>
              </a:ext>
            </a:extLst>
          </p:cNvPr>
          <p:cNvSpPr/>
          <p:nvPr/>
        </p:nvSpPr>
        <p:spPr>
          <a:xfrm>
            <a:off x="7482582" y="5148226"/>
            <a:ext cx="891978" cy="85476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xmlns="" id="{3CCF8213-DC78-485B-B6D7-9F1679CE5F4A}"/>
              </a:ext>
            </a:extLst>
          </p:cNvPr>
          <p:cNvSpPr/>
          <p:nvPr/>
        </p:nvSpPr>
        <p:spPr>
          <a:xfrm>
            <a:off x="7498598" y="5133295"/>
            <a:ext cx="859944" cy="884626"/>
          </a:xfrm>
          <a:prstGeom prst="ellipse">
            <a:avLst/>
          </a:prstGeom>
          <a:solidFill>
            <a:srgbClr val="E7E7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달성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507473" y="1648585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후면부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 구성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46" name="文本框 2">
            <a:extLst>
              <a:ext uri="{FF2B5EF4-FFF2-40B4-BE49-F238E27FC236}">
                <a16:creationId xmlns:a16="http://schemas.microsoft.com/office/drawing/2014/main" xmlns="" id="{0F0AE8C0-C694-47F7-BA07-9B0D0AF55502}"/>
              </a:ext>
            </a:extLst>
          </p:cNvPr>
          <p:cNvSpPr txBox="1"/>
          <p:nvPr/>
        </p:nvSpPr>
        <p:spPr>
          <a:xfrm>
            <a:off x="-1764294" y="3507631"/>
            <a:ext cx="10103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건전지</a:t>
            </a:r>
            <a:r>
              <a:rPr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배치</a:t>
            </a:r>
            <a:endParaRPr lang="en-US" altLang="ko-KR" sz="3600" dirty="0"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r>
              <a:rPr lang="en-US" altLang="ko-KR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AA</a:t>
            </a:r>
            <a:r>
              <a:rPr lang="ko-KR" altLang="en-US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배터리 </a:t>
            </a:r>
            <a:r>
              <a:rPr lang="en-US" altLang="ko-KR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4</a:t>
            </a:r>
            <a:r>
              <a:rPr lang="ko-KR" altLang="en-US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개 사용</a:t>
            </a:r>
            <a:r>
              <a:rPr lang="en-US" altLang="ko-KR" sz="1600" dirty="0">
                <a:solidFill>
                  <a:srgbClr val="2E2E2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  <a:endParaRPr lang="zh-CN" altLang="en-US" sz="1600" dirty="0">
              <a:solidFill>
                <a:srgbClr val="2E2E2E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32905" y="2286751"/>
            <a:ext cx="3299663" cy="383032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xmlns="" id="{7D9C1B97-583B-4188-AAA4-8CEB52C837E3}"/>
              </a:ext>
            </a:extLst>
          </p:cNvPr>
          <p:cNvSpPr/>
          <p:nvPr/>
        </p:nvSpPr>
        <p:spPr>
          <a:xfrm>
            <a:off x="6915283" y="2205549"/>
            <a:ext cx="3862899" cy="3992724"/>
          </a:xfrm>
          <a:prstGeom prst="rt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76040" y="2651760"/>
            <a:ext cx="2536199" cy="1345951"/>
          </a:xfrm>
          <a:prstGeom prst="roundRect">
            <a:avLst/>
          </a:prstGeom>
          <a:solidFill>
            <a:srgbClr val="E8E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7809566" y="2810296"/>
            <a:ext cx="390889" cy="1071162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8379780" y="2815045"/>
            <a:ext cx="390889" cy="1071162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979171" y="2815045"/>
            <a:ext cx="390889" cy="1071162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536325" y="2815045"/>
            <a:ext cx="390889" cy="1071162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8495451" y="4769728"/>
            <a:ext cx="702562" cy="702562"/>
          </a:xfrm>
          <a:prstGeom prst="ellipse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</p:spTree>
    <p:extLst>
      <p:ext uri="{BB962C8B-B14F-4D97-AF65-F5344CB8AC3E}">
        <p14:creationId xmlns:p14="http://schemas.microsoft.com/office/powerpoint/2010/main" val="374471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달성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507473" y="1648585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기능과 규칙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46" name="文本框 2">
            <a:extLst>
              <a:ext uri="{FF2B5EF4-FFF2-40B4-BE49-F238E27FC236}">
                <a16:creationId xmlns:a16="http://schemas.microsoft.com/office/drawing/2014/main" xmlns="" id="{0F0AE8C0-C694-47F7-BA07-9B0D0AF55502}"/>
              </a:ext>
            </a:extLst>
          </p:cNvPr>
          <p:cNvSpPr txBox="1"/>
          <p:nvPr/>
        </p:nvSpPr>
        <p:spPr>
          <a:xfrm>
            <a:off x="-3161901" y="2420978"/>
            <a:ext cx="10103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en-US" altLang="ko-KR" sz="36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4</a:t>
            </a:r>
            <a:r>
              <a:rPr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척의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전함</a:t>
            </a:r>
            <a:endParaRPr lang="en-US" altLang="ko-KR" sz="36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D0AB861-0F2C-419D-B634-CC37C40F04BB}"/>
              </a:ext>
            </a:extLst>
          </p:cNvPr>
          <p:cNvGrpSpPr/>
          <p:nvPr/>
        </p:nvGrpSpPr>
        <p:grpSpPr>
          <a:xfrm>
            <a:off x="354111" y="3590976"/>
            <a:ext cx="3668644" cy="2671744"/>
            <a:chOff x="1494223" y="7395949"/>
            <a:chExt cx="3668644" cy="2671744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53131388-B948-4673-A136-05B1778CBBC9}"/>
                </a:ext>
              </a:extLst>
            </p:cNvPr>
            <p:cNvGrpSpPr/>
            <p:nvPr/>
          </p:nvGrpSpPr>
          <p:grpSpPr>
            <a:xfrm>
              <a:off x="1494223" y="7395949"/>
              <a:ext cx="2257535" cy="1117659"/>
              <a:chOff x="3972708" y="5485932"/>
              <a:chExt cx="2257535" cy="1117659"/>
            </a:xfrm>
          </p:grpSpPr>
          <p:sp>
            <p:nvSpPr>
              <p:cNvPr id="56" name="사각형: 둥근 모서리 27">
                <a:extLst>
                  <a:ext uri="{FF2B5EF4-FFF2-40B4-BE49-F238E27FC236}">
                    <a16:creationId xmlns:a16="http://schemas.microsoft.com/office/drawing/2014/main" xmlns="" id="{DBC96EAE-F1DC-4EEC-9F1E-376ABCC8FE44}"/>
                  </a:ext>
                </a:extLst>
              </p:cNvPr>
              <p:cNvSpPr/>
              <p:nvPr/>
            </p:nvSpPr>
            <p:spPr>
              <a:xfrm>
                <a:off x="3972708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모서리 31">
                <a:extLst>
                  <a:ext uri="{FF2B5EF4-FFF2-40B4-BE49-F238E27FC236}">
                    <a16:creationId xmlns:a16="http://schemas.microsoft.com/office/drawing/2014/main" xmlns="" id="{A5A302C0-F949-482D-B073-C0AF27F88514}"/>
                  </a:ext>
                </a:extLst>
              </p:cNvPr>
              <p:cNvSpPr/>
              <p:nvPr/>
            </p:nvSpPr>
            <p:spPr>
              <a:xfrm>
                <a:off x="4542186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모서리 32">
                <a:extLst>
                  <a:ext uri="{FF2B5EF4-FFF2-40B4-BE49-F238E27FC236}">
                    <a16:creationId xmlns:a16="http://schemas.microsoft.com/office/drawing/2014/main" xmlns="" id="{2D894028-CCDD-4B3A-B899-53F1CBE47DF8}"/>
                  </a:ext>
                </a:extLst>
              </p:cNvPr>
              <p:cNvSpPr/>
              <p:nvPr/>
            </p:nvSpPr>
            <p:spPr>
              <a:xfrm>
                <a:off x="5117491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모서리 33">
                <a:extLst>
                  <a:ext uri="{FF2B5EF4-FFF2-40B4-BE49-F238E27FC236}">
                    <a16:creationId xmlns:a16="http://schemas.microsoft.com/office/drawing/2014/main" xmlns="" id="{B0983205-AE79-43D3-B6D2-F0EF62C0EEA3}"/>
                  </a:ext>
                </a:extLst>
              </p:cNvPr>
              <p:cNvSpPr/>
              <p:nvPr/>
            </p:nvSpPr>
            <p:spPr>
              <a:xfrm>
                <a:off x="5692796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모서리 35">
                <a:extLst>
                  <a:ext uri="{FF2B5EF4-FFF2-40B4-BE49-F238E27FC236}">
                    <a16:creationId xmlns:a16="http://schemas.microsoft.com/office/drawing/2014/main" xmlns="" id="{69A7E8E2-3587-4266-9722-DEA29C4CC321}"/>
                  </a:ext>
                </a:extLst>
              </p:cNvPr>
              <p:cNvSpPr/>
              <p:nvPr/>
            </p:nvSpPr>
            <p:spPr>
              <a:xfrm>
                <a:off x="4542186" y="5485932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D32765E4-B592-4E0A-A9A5-2C3104F029A8}"/>
                </a:ext>
              </a:extLst>
            </p:cNvPr>
            <p:cNvGrpSpPr/>
            <p:nvPr/>
          </p:nvGrpSpPr>
          <p:grpSpPr>
            <a:xfrm>
              <a:off x="1510240" y="8950034"/>
              <a:ext cx="1108723" cy="1117659"/>
              <a:chOff x="2379658" y="5485932"/>
              <a:chExt cx="1108723" cy="1117659"/>
            </a:xfrm>
          </p:grpSpPr>
          <p:sp>
            <p:nvSpPr>
              <p:cNvPr id="52" name="사각형: 둥근 모서리 37">
                <a:extLst>
                  <a:ext uri="{FF2B5EF4-FFF2-40B4-BE49-F238E27FC236}">
                    <a16:creationId xmlns:a16="http://schemas.microsoft.com/office/drawing/2014/main" xmlns="" id="{72A31068-E5A5-4FA4-8778-3403A54AFF53}"/>
                  </a:ext>
                </a:extLst>
              </p:cNvPr>
              <p:cNvSpPr/>
              <p:nvPr/>
            </p:nvSpPr>
            <p:spPr>
              <a:xfrm>
                <a:off x="2381456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40">
                <a:extLst>
                  <a:ext uri="{FF2B5EF4-FFF2-40B4-BE49-F238E27FC236}">
                    <a16:creationId xmlns:a16="http://schemas.microsoft.com/office/drawing/2014/main" xmlns="" id="{11EA50C2-20B9-4DA7-BECA-1E93A584F28A}"/>
                  </a:ext>
                </a:extLst>
              </p:cNvPr>
              <p:cNvSpPr/>
              <p:nvPr/>
            </p:nvSpPr>
            <p:spPr>
              <a:xfrm>
                <a:off x="2950934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사각형: 둥근 모서리 41">
                <a:extLst>
                  <a:ext uri="{FF2B5EF4-FFF2-40B4-BE49-F238E27FC236}">
                    <a16:creationId xmlns:a16="http://schemas.microsoft.com/office/drawing/2014/main" xmlns="" id="{8C05BF17-37A8-4717-8EDB-C90A60307739}"/>
                  </a:ext>
                </a:extLst>
              </p:cNvPr>
              <p:cNvSpPr/>
              <p:nvPr/>
            </p:nvSpPr>
            <p:spPr>
              <a:xfrm>
                <a:off x="2950934" y="5485932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각형: 둥근 모서리 42">
                <a:extLst>
                  <a:ext uri="{FF2B5EF4-FFF2-40B4-BE49-F238E27FC236}">
                    <a16:creationId xmlns:a16="http://schemas.microsoft.com/office/drawing/2014/main" xmlns="" id="{45D2D299-DFE3-4945-BABD-5DB71FA16CDB}"/>
                  </a:ext>
                </a:extLst>
              </p:cNvPr>
              <p:cNvSpPr/>
              <p:nvPr/>
            </p:nvSpPr>
            <p:spPr>
              <a:xfrm>
                <a:off x="2379658" y="5485932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E6929F95-739C-4F2C-9A57-802A58F55438}"/>
                </a:ext>
              </a:extLst>
            </p:cNvPr>
            <p:cNvGrpSpPr/>
            <p:nvPr/>
          </p:nvGrpSpPr>
          <p:grpSpPr>
            <a:xfrm>
              <a:off x="2943189" y="8937436"/>
              <a:ext cx="1682230" cy="1117659"/>
              <a:chOff x="6889571" y="5485932"/>
              <a:chExt cx="1682230" cy="1117659"/>
            </a:xfrm>
          </p:grpSpPr>
          <p:sp>
            <p:nvSpPr>
              <p:cNvPr id="48" name="사각형: 둥근 모서리 55">
                <a:extLst>
                  <a:ext uri="{FF2B5EF4-FFF2-40B4-BE49-F238E27FC236}">
                    <a16:creationId xmlns:a16="http://schemas.microsoft.com/office/drawing/2014/main" xmlns="" id="{2A8FE27E-101A-46FC-A207-9410803E21BD}"/>
                  </a:ext>
                </a:extLst>
              </p:cNvPr>
              <p:cNvSpPr/>
              <p:nvPr/>
            </p:nvSpPr>
            <p:spPr>
              <a:xfrm>
                <a:off x="6889571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56">
                <a:extLst>
                  <a:ext uri="{FF2B5EF4-FFF2-40B4-BE49-F238E27FC236}">
                    <a16:creationId xmlns:a16="http://schemas.microsoft.com/office/drawing/2014/main" xmlns="" id="{FD388A2A-851F-4411-92EC-B17E15A4012C}"/>
                  </a:ext>
                </a:extLst>
              </p:cNvPr>
              <p:cNvSpPr/>
              <p:nvPr/>
            </p:nvSpPr>
            <p:spPr>
              <a:xfrm>
                <a:off x="7459049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57">
                <a:extLst>
                  <a:ext uri="{FF2B5EF4-FFF2-40B4-BE49-F238E27FC236}">
                    <a16:creationId xmlns:a16="http://schemas.microsoft.com/office/drawing/2014/main" xmlns="" id="{B4E8E63D-F889-4AB1-A8BA-311B13D02945}"/>
                  </a:ext>
                </a:extLst>
              </p:cNvPr>
              <p:cNvSpPr/>
              <p:nvPr/>
            </p:nvSpPr>
            <p:spPr>
              <a:xfrm>
                <a:off x="8034354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사각형: 둥근 모서리 58">
                <a:extLst>
                  <a:ext uri="{FF2B5EF4-FFF2-40B4-BE49-F238E27FC236}">
                    <a16:creationId xmlns:a16="http://schemas.microsoft.com/office/drawing/2014/main" xmlns="" id="{3CD4AF9E-F1E8-4B0A-A852-A05785BC9E05}"/>
                  </a:ext>
                </a:extLst>
              </p:cNvPr>
              <p:cNvSpPr/>
              <p:nvPr/>
            </p:nvSpPr>
            <p:spPr>
              <a:xfrm>
                <a:off x="7459049" y="5485932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89DE733B-405E-43A4-927D-54DC4C76BA95}"/>
                </a:ext>
              </a:extLst>
            </p:cNvPr>
            <p:cNvGrpSpPr/>
            <p:nvPr/>
          </p:nvGrpSpPr>
          <p:grpSpPr>
            <a:xfrm rot="10800000">
              <a:off x="4055942" y="7942181"/>
              <a:ext cx="1106925" cy="546232"/>
              <a:chOff x="728565" y="6057359"/>
              <a:chExt cx="1106925" cy="546232"/>
            </a:xfrm>
          </p:grpSpPr>
          <p:sp>
            <p:nvSpPr>
              <p:cNvPr id="41" name="사각형: 둥근 모서리 60">
                <a:extLst>
                  <a:ext uri="{FF2B5EF4-FFF2-40B4-BE49-F238E27FC236}">
                    <a16:creationId xmlns:a16="http://schemas.microsoft.com/office/drawing/2014/main" xmlns="" id="{66C69971-3F93-4E08-9CD4-5533C52F0CD9}"/>
                  </a:ext>
                </a:extLst>
              </p:cNvPr>
              <p:cNvSpPr/>
              <p:nvPr/>
            </p:nvSpPr>
            <p:spPr>
              <a:xfrm>
                <a:off x="728565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61">
                <a:extLst>
                  <a:ext uri="{FF2B5EF4-FFF2-40B4-BE49-F238E27FC236}">
                    <a16:creationId xmlns:a16="http://schemas.microsoft.com/office/drawing/2014/main" xmlns="" id="{2B36FF79-6F9B-4D2F-BCBD-94D89A818A99}"/>
                  </a:ext>
                </a:extLst>
              </p:cNvPr>
              <p:cNvSpPr/>
              <p:nvPr/>
            </p:nvSpPr>
            <p:spPr>
              <a:xfrm>
                <a:off x="1298043" y="6057359"/>
                <a:ext cx="537447" cy="546232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05C6BA34-2310-4248-96FA-C800114BA881}"/>
              </a:ext>
            </a:extLst>
          </p:cNvPr>
          <p:cNvGrpSpPr/>
          <p:nvPr/>
        </p:nvGrpSpPr>
        <p:grpSpPr>
          <a:xfrm>
            <a:off x="4545901" y="3873294"/>
            <a:ext cx="2183116" cy="2587357"/>
            <a:chOff x="1040378" y="3947726"/>
            <a:chExt cx="2183116" cy="2587357"/>
          </a:xfrm>
        </p:grpSpPr>
        <p:sp>
          <p:nvSpPr>
            <p:cNvPr id="62" name="사각형: 둥근 모서리 30">
              <a:extLst>
                <a:ext uri="{FF2B5EF4-FFF2-40B4-BE49-F238E27FC236}">
                  <a16:creationId xmlns:a16="http://schemas.microsoft.com/office/drawing/2014/main" xmlns="" id="{8E604E4F-28DC-4B3E-8348-51AB7A802AD8}"/>
                </a:ext>
              </a:extLst>
            </p:cNvPr>
            <p:cNvSpPr/>
            <p:nvPr/>
          </p:nvSpPr>
          <p:spPr>
            <a:xfrm>
              <a:off x="1040378" y="3947726"/>
              <a:ext cx="2183116" cy="2587357"/>
            </a:xfrm>
            <a:prstGeom prst="roundRect">
              <a:avLst/>
            </a:prstGeom>
            <a:solidFill>
              <a:srgbClr val="A95D55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xmlns="" id="{336F79E3-AC62-41E6-98E4-4BAE41A3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551" y="4426952"/>
              <a:ext cx="1300593" cy="130059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68E568EA-8B9C-4A3F-A72D-A336D1600ACE}"/>
                </a:ext>
              </a:extLst>
            </p:cNvPr>
            <p:cNvSpPr txBox="1"/>
            <p:nvPr/>
          </p:nvSpPr>
          <p:spPr>
            <a:xfrm>
              <a:off x="1584784" y="4026842"/>
              <a:ext cx="1117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지뢰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62CCB228-9BB7-4D40-91AE-4BCAF05D95DD}"/>
                </a:ext>
              </a:extLst>
            </p:cNvPr>
            <p:cNvSpPr txBox="1"/>
            <p:nvPr/>
          </p:nvSpPr>
          <p:spPr>
            <a:xfrm>
              <a:off x="1281475" y="5827197"/>
              <a:ext cx="16914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아군 전함 </a:t>
              </a:r>
              <a:endParaRPr lang="en-US" altLang="ko-KR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랜덤 폭발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FF3D6AFC-854B-42B0-A12F-BADBF464738E}"/>
              </a:ext>
            </a:extLst>
          </p:cNvPr>
          <p:cNvGrpSpPr/>
          <p:nvPr/>
        </p:nvGrpSpPr>
        <p:grpSpPr>
          <a:xfrm>
            <a:off x="7160602" y="3873294"/>
            <a:ext cx="2183116" cy="2587357"/>
            <a:chOff x="3622531" y="3947726"/>
            <a:chExt cx="2183116" cy="2587357"/>
          </a:xfrm>
        </p:grpSpPr>
        <p:sp>
          <p:nvSpPr>
            <p:cNvPr id="67" name="사각형: 둥근 모서리 34">
              <a:extLst>
                <a:ext uri="{FF2B5EF4-FFF2-40B4-BE49-F238E27FC236}">
                  <a16:creationId xmlns:a16="http://schemas.microsoft.com/office/drawing/2014/main" xmlns="" id="{A253CADD-82EF-4DBA-B1F4-E50851E1F0F9}"/>
                </a:ext>
              </a:extLst>
            </p:cNvPr>
            <p:cNvSpPr/>
            <p:nvPr/>
          </p:nvSpPr>
          <p:spPr>
            <a:xfrm>
              <a:off x="3622531" y="3947726"/>
              <a:ext cx="2183116" cy="2587357"/>
            </a:xfrm>
            <a:prstGeom prst="roundRect">
              <a:avLst/>
            </a:prstGeom>
            <a:solidFill>
              <a:srgbClr val="B1B14D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6D5E4563-A82F-4286-8918-94C82A1A2E08}"/>
                </a:ext>
              </a:extLst>
            </p:cNvPr>
            <p:cNvSpPr txBox="1"/>
            <p:nvPr/>
          </p:nvSpPr>
          <p:spPr>
            <a:xfrm>
              <a:off x="3912721" y="4026842"/>
              <a:ext cx="1691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파워업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아이템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574A12A0-4903-4B50-9479-DFE5D338DFC4}"/>
                </a:ext>
              </a:extLst>
            </p:cNvPr>
            <p:cNvSpPr txBox="1"/>
            <p:nvPr/>
          </p:nvSpPr>
          <p:spPr>
            <a:xfrm>
              <a:off x="3863628" y="5855810"/>
              <a:ext cx="1691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공격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 가능</a:t>
              </a:r>
            </a:p>
          </p:txBody>
        </p:sp>
        <p:pic>
          <p:nvPicPr>
            <p:cNvPr id="70" name="그래픽 37" descr="폭죽">
              <a:extLst>
                <a:ext uri="{FF2B5EF4-FFF2-40B4-BE49-F238E27FC236}">
                  <a16:creationId xmlns:a16="http://schemas.microsoft.com/office/drawing/2014/main" xmlns="" id="{26017BBC-EBB0-4D21-9271-C3F84A70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38680" y="4314207"/>
              <a:ext cx="1541603" cy="1541603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8DA7CDBB-C2A2-448B-A1C4-5410F1A44456}"/>
              </a:ext>
            </a:extLst>
          </p:cNvPr>
          <p:cNvGrpSpPr/>
          <p:nvPr/>
        </p:nvGrpSpPr>
        <p:grpSpPr>
          <a:xfrm>
            <a:off x="4545901" y="3891001"/>
            <a:ext cx="2183116" cy="2587357"/>
            <a:chOff x="1040378" y="3947726"/>
            <a:chExt cx="2183116" cy="258735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72" name="사각형: 둥근 모서리 44">
              <a:extLst>
                <a:ext uri="{FF2B5EF4-FFF2-40B4-BE49-F238E27FC236}">
                  <a16:creationId xmlns:a16="http://schemas.microsoft.com/office/drawing/2014/main" xmlns="" id="{5C61B441-07DF-40AE-9FD5-2B5F1578155E}"/>
                </a:ext>
              </a:extLst>
            </p:cNvPr>
            <p:cNvSpPr/>
            <p:nvPr/>
          </p:nvSpPr>
          <p:spPr>
            <a:xfrm>
              <a:off x="1040378" y="3947726"/>
              <a:ext cx="2183116" cy="2587357"/>
            </a:xfrm>
            <a:prstGeom prst="roundRect">
              <a:avLst/>
            </a:prstGeom>
            <a:solidFill>
              <a:srgbClr val="A76A6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xmlns="" id="{49165DD6-9061-42E2-A904-EDF66A8BB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551" y="4426952"/>
              <a:ext cx="1300593" cy="130059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5FD1072A-B6E8-49F1-A00A-5744FD7D9510}"/>
                </a:ext>
              </a:extLst>
            </p:cNvPr>
            <p:cNvSpPr txBox="1"/>
            <p:nvPr/>
          </p:nvSpPr>
          <p:spPr>
            <a:xfrm>
              <a:off x="1584784" y="4026842"/>
              <a:ext cx="1117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지뢰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B7CAC8E8-6E2F-4F4E-81D8-3E90F751D8EC}"/>
                </a:ext>
              </a:extLst>
            </p:cNvPr>
            <p:cNvSpPr txBox="1"/>
            <p:nvPr/>
          </p:nvSpPr>
          <p:spPr>
            <a:xfrm>
              <a:off x="1281475" y="5827197"/>
              <a:ext cx="16914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아군 전함 </a:t>
              </a:r>
              <a:endParaRPr lang="en-US" altLang="ko-KR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랜덤 폭발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6885A62F-46DC-46DA-ABF6-B85EB9B3CF0B}"/>
              </a:ext>
            </a:extLst>
          </p:cNvPr>
          <p:cNvGrpSpPr/>
          <p:nvPr/>
        </p:nvGrpSpPr>
        <p:grpSpPr>
          <a:xfrm>
            <a:off x="7142787" y="3873293"/>
            <a:ext cx="2183116" cy="2587357"/>
            <a:chOff x="3622531" y="3947726"/>
            <a:chExt cx="2183116" cy="258735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77" name="사각형: 둥근 모서리 49">
              <a:extLst>
                <a:ext uri="{FF2B5EF4-FFF2-40B4-BE49-F238E27FC236}">
                  <a16:creationId xmlns:a16="http://schemas.microsoft.com/office/drawing/2014/main" xmlns="" id="{3C728457-03BB-4645-894E-B19F58E8E47F}"/>
                </a:ext>
              </a:extLst>
            </p:cNvPr>
            <p:cNvSpPr/>
            <p:nvPr/>
          </p:nvSpPr>
          <p:spPr>
            <a:xfrm>
              <a:off x="3622531" y="3947726"/>
              <a:ext cx="2183116" cy="2587357"/>
            </a:xfrm>
            <a:prstGeom prst="roundRect">
              <a:avLst/>
            </a:prstGeom>
            <a:solidFill>
              <a:srgbClr val="AEAE5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4D73DD9A-A745-48D5-B381-24E8194E32C3}"/>
                </a:ext>
              </a:extLst>
            </p:cNvPr>
            <p:cNvSpPr txBox="1"/>
            <p:nvPr/>
          </p:nvSpPr>
          <p:spPr>
            <a:xfrm>
              <a:off x="3912721" y="4026842"/>
              <a:ext cx="1691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파워업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아이템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B1379F9A-EF60-4E7D-A090-8B043EAEE7FF}"/>
                </a:ext>
              </a:extLst>
            </p:cNvPr>
            <p:cNvSpPr txBox="1"/>
            <p:nvPr/>
          </p:nvSpPr>
          <p:spPr>
            <a:xfrm>
              <a:off x="3863628" y="5855810"/>
              <a:ext cx="1691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공격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 가능</a:t>
              </a:r>
            </a:p>
          </p:txBody>
        </p:sp>
        <p:pic>
          <p:nvPicPr>
            <p:cNvPr id="80" name="그래픽 52" descr="폭죽">
              <a:extLst>
                <a:ext uri="{FF2B5EF4-FFF2-40B4-BE49-F238E27FC236}">
                  <a16:creationId xmlns:a16="http://schemas.microsoft.com/office/drawing/2014/main" xmlns="" id="{C4E4CC21-19C2-4EC2-B1E7-9FF175CB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38680" y="4314207"/>
              <a:ext cx="1541603" cy="1541603"/>
            </a:xfrm>
            <a:prstGeom prst="rect">
              <a:avLst/>
            </a:prstGeom>
          </p:spPr>
        </p:pic>
      </p:grpSp>
      <p:sp>
        <p:nvSpPr>
          <p:cNvPr id="116" name="文本框 2">
            <a:extLst>
              <a:ext uri="{FF2B5EF4-FFF2-40B4-BE49-F238E27FC236}">
                <a16:creationId xmlns:a16="http://schemas.microsoft.com/office/drawing/2014/main" xmlns="" id="{0E9F25BE-A832-40B3-9E18-BE424B0935F3}"/>
              </a:ext>
            </a:extLst>
          </p:cNvPr>
          <p:cNvSpPr txBox="1"/>
          <p:nvPr/>
        </p:nvSpPr>
        <p:spPr>
          <a:xfrm>
            <a:off x="5516880" y="2035172"/>
            <a:ext cx="54598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역전의 기회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  <a:p>
            <a:pPr algn="ctr"/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아이템이 더 늘어났습니다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  <a:endParaRPr lang="zh-CN" altLang="en-US" sz="1600" dirty="0">
              <a:solidFill>
                <a:srgbClr val="3B3B3B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754182" y="3891001"/>
            <a:ext cx="2183116" cy="2587357"/>
            <a:chOff x="9754182" y="3891001"/>
            <a:chExt cx="2183116" cy="2587357"/>
          </a:xfrm>
        </p:grpSpPr>
        <p:sp>
          <p:nvSpPr>
            <p:cNvPr id="122" name="사각형: 둥근 모서리 34">
              <a:extLst>
                <a:ext uri="{FF2B5EF4-FFF2-40B4-BE49-F238E27FC236}">
                  <a16:creationId xmlns:a16="http://schemas.microsoft.com/office/drawing/2014/main" xmlns="" id="{A253CADD-82EF-4DBA-B1F4-E50851E1F0F9}"/>
                </a:ext>
              </a:extLst>
            </p:cNvPr>
            <p:cNvSpPr/>
            <p:nvPr/>
          </p:nvSpPr>
          <p:spPr>
            <a:xfrm>
              <a:off x="9754182" y="3891001"/>
              <a:ext cx="2183116" cy="2587357"/>
            </a:xfrm>
            <a:prstGeom prst="roundRect">
              <a:avLst/>
            </a:prstGeom>
            <a:solidFill>
              <a:srgbClr val="307AB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6D5E4563-A82F-4286-8918-94C82A1A2E08}"/>
                </a:ext>
              </a:extLst>
            </p:cNvPr>
            <p:cNvSpPr txBox="1"/>
            <p:nvPr/>
          </p:nvSpPr>
          <p:spPr>
            <a:xfrm>
              <a:off x="10044372" y="3970117"/>
              <a:ext cx="1691444" cy="400110"/>
            </a:xfrm>
            <a:prstGeom prst="rect">
              <a:avLst/>
            </a:prstGeom>
            <a:solidFill>
              <a:srgbClr val="307AB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암초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574A12A0-4903-4B50-9479-DFE5D338DFC4}"/>
                </a:ext>
              </a:extLst>
            </p:cNvPr>
            <p:cNvSpPr txBox="1"/>
            <p:nvPr/>
          </p:nvSpPr>
          <p:spPr>
            <a:xfrm>
              <a:off x="9937011" y="5799085"/>
              <a:ext cx="1872841" cy="400110"/>
            </a:xfrm>
            <a:prstGeom prst="rect">
              <a:avLst/>
            </a:prstGeom>
            <a:solidFill>
              <a:srgbClr val="307AB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전함 모양 함정</a:t>
              </a:r>
              <a:endPara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1398" y="4462531"/>
              <a:ext cx="1197392" cy="1197392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9755805" y="3873293"/>
            <a:ext cx="2183116" cy="2587357"/>
            <a:chOff x="12483688" y="405819"/>
            <a:chExt cx="2183116" cy="258735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31" name="사각형: 둥근 모서리 34">
              <a:extLst>
                <a:ext uri="{FF2B5EF4-FFF2-40B4-BE49-F238E27FC236}">
                  <a16:creationId xmlns:a16="http://schemas.microsoft.com/office/drawing/2014/main" xmlns="" id="{A253CADD-82EF-4DBA-B1F4-E50851E1F0F9}"/>
                </a:ext>
              </a:extLst>
            </p:cNvPr>
            <p:cNvSpPr/>
            <p:nvPr/>
          </p:nvSpPr>
          <p:spPr>
            <a:xfrm>
              <a:off x="12483688" y="405819"/>
              <a:ext cx="2183116" cy="2587357"/>
            </a:xfrm>
            <a:prstGeom prst="roundRect">
              <a:avLst/>
            </a:prstGeom>
            <a:solidFill>
              <a:srgbClr val="307AB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xmlns="" id="{6D5E4563-A82F-4286-8918-94C82A1A2E08}"/>
                </a:ext>
              </a:extLst>
            </p:cNvPr>
            <p:cNvSpPr txBox="1"/>
            <p:nvPr/>
          </p:nvSpPr>
          <p:spPr>
            <a:xfrm>
              <a:off x="12773878" y="484935"/>
              <a:ext cx="1691444" cy="400110"/>
            </a:xfrm>
            <a:prstGeom prst="rect">
              <a:avLst/>
            </a:prstGeom>
            <a:solidFill>
              <a:srgbClr val="307AB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암초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574A12A0-4903-4B50-9479-DFE5D338DFC4}"/>
                </a:ext>
              </a:extLst>
            </p:cNvPr>
            <p:cNvSpPr txBox="1"/>
            <p:nvPr/>
          </p:nvSpPr>
          <p:spPr>
            <a:xfrm>
              <a:off x="12666517" y="2313903"/>
              <a:ext cx="1872841" cy="400110"/>
            </a:xfrm>
            <a:prstGeom prst="rect">
              <a:avLst/>
            </a:prstGeom>
            <a:solidFill>
              <a:srgbClr val="307AB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전함 모양 함정</a:t>
              </a:r>
              <a:endPara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0904" y="977349"/>
              <a:ext cx="1197392" cy="1197392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t="18082" r="72472" b="35744"/>
          <a:stretch/>
        </p:blipFill>
        <p:spPr>
          <a:xfrm>
            <a:off x="5370592" y="3319805"/>
            <a:ext cx="524256" cy="52425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2" t="20556" r="39019" b="36491"/>
          <a:stretch/>
        </p:blipFill>
        <p:spPr>
          <a:xfrm>
            <a:off x="7971506" y="3337500"/>
            <a:ext cx="512064" cy="48768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9" t="20228" r="11176" b="35208"/>
          <a:stretch/>
        </p:blipFill>
        <p:spPr>
          <a:xfrm>
            <a:off x="10586659" y="3329291"/>
            <a:ext cx="518161" cy="50596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77379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1.48148E-6 L 2.08333E-7 0.0516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25E-7 -2.22222E-6 L -6.25E-7 0.05834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1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-0.0488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5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3.54167E-6 0.0692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달성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507473" y="1648585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기능과 규칙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  <p:pic>
        <p:nvPicPr>
          <p:cNvPr id="81" name="그래픽 8" descr="스톱워치">
            <a:extLst>
              <a:ext uri="{FF2B5EF4-FFF2-40B4-BE49-F238E27FC236}">
                <a16:creationId xmlns:a16="http://schemas.microsoft.com/office/drawing/2014/main" xmlns="" id="{C46DDDF8-7A08-43F7-A7ED-5DFE9A1E0E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998" y="2647912"/>
            <a:ext cx="1547407" cy="1547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6D79AD4-9DCE-48B7-B520-A432F8B48137}"/>
              </a:ext>
            </a:extLst>
          </p:cNvPr>
          <p:cNvSpPr txBox="1"/>
          <p:nvPr/>
        </p:nvSpPr>
        <p:spPr>
          <a:xfrm>
            <a:off x="955454" y="5185868"/>
            <a:ext cx="1948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strike="noStrike" kern="0" cap="none" spc="0" normalizeH="0" baseline="0" noProof="0" dirty="0">
                <a:ln>
                  <a:noFill/>
                </a:ln>
                <a:solidFill>
                  <a:srgbClr val="40434D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15 s</a:t>
            </a:r>
            <a:endParaRPr kumimoji="0" lang="ko-KR" altLang="en-US" sz="4000" b="0" i="0" strike="noStrike" kern="0" cap="none" spc="0" normalizeH="0" baseline="0" noProof="0" dirty="0" err="1">
              <a:ln>
                <a:noFill/>
              </a:ln>
              <a:solidFill>
                <a:srgbClr val="40434D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83" name="文本框 2">
            <a:extLst>
              <a:ext uri="{FF2B5EF4-FFF2-40B4-BE49-F238E27FC236}">
                <a16:creationId xmlns:a16="http://schemas.microsoft.com/office/drawing/2014/main" xmlns="" id="{ADC30C08-EE8B-4479-A6F7-23832113F3AA}"/>
              </a:ext>
            </a:extLst>
          </p:cNvPr>
          <p:cNvSpPr txBox="1"/>
          <p:nvPr/>
        </p:nvSpPr>
        <p:spPr>
          <a:xfrm>
            <a:off x="1273028" y="2808436"/>
            <a:ext cx="5459814" cy="122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슬립모드</a:t>
            </a:r>
            <a:endParaRPr lang="en-US" altLang="ko-KR" sz="3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바쁜일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이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생겨도 걱정하지 마세요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  <a:endParaRPr lang="zh-CN" altLang="en-US" sz="1600" dirty="0">
              <a:solidFill>
                <a:srgbClr val="3B3B3B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sp>
        <p:nvSpPr>
          <p:cNvPr id="84" name="文本框 2">
            <a:extLst>
              <a:ext uri="{FF2B5EF4-FFF2-40B4-BE49-F238E27FC236}">
                <a16:creationId xmlns:a16="http://schemas.microsoft.com/office/drawing/2014/main" xmlns="" id="{ADC30C08-EE8B-4479-A6F7-23832113F3AA}"/>
              </a:ext>
            </a:extLst>
          </p:cNvPr>
          <p:cNvSpPr txBox="1"/>
          <p:nvPr/>
        </p:nvSpPr>
        <p:spPr>
          <a:xfrm>
            <a:off x="1273028" y="4784727"/>
            <a:ext cx="54598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제한시간</a:t>
            </a:r>
            <a:endParaRPr lang="en-US" altLang="ko-KR" sz="3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더 빠르게 플레이</a:t>
            </a:r>
            <a:endParaRPr lang="zh-CN" altLang="en-US" sz="1600" dirty="0">
              <a:solidFill>
                <a:srgbClr val="3B3B3B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8" name="타이머">
            <a:hlinkClick r:id="" action="ppaction://media"/>
            <a:extLst>
              <a:ext uri="{FF2B5EF4-FFF2-40B4-BE49-F238E27FC236}">
                <a16:creationId xmlns:a16="http://schemas.microsoft.com/office/drawing/2014/main" xmlns="" id="{35A4A4FA-993F-40CB-ABBC-5D956E80BF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102"/>
          <a:stretch/>
        </p:blipFill>
        <p:spPr>
          <a:xfrm>
            <a:off x="5702342" y="2647912"/>
            <a:ext cx="6115338" cy="346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3" grpId="0"/>
      <p:bldP spid="8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달성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507473" y="1648585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기능과 규칙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  <p:sp>
        <p:nvSpPr>
          <p:cNvPr id="83" name="文本框 2">
            <a:extLst>
              <a:ext uri="{FF2B5EF4-FFF2-40B4-BE49-F238E27FC236}">
                <a16:creationId xmlns:a16="http://schemas.microsoft.com/office/drawing/2014/main" xmlns="" id="{ADC30C08-EE8B-4479-A6F7-23832113F3AA}"/>
              </a:ext>
            </a:extLst>
          </p:cNvPr>
          <p:cNvSpPr txBox="1"/>
          <p:nvPr/>
        </p:nvSpPr>
        <p:spPr>
          <a:xfrm>
            <a:off x="3432121" y="5378801"/>
            <a:ext cx="54598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난이도 설정 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 algn="ctr"/>
            <a:endParaRPr lang="en-US" altLang="zh-CN" sz="1600" dirty="0">
              <a:solidFill>
                <a:srgbClr val="3B3B3B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rPr>
              <a:t>Easy Mode, Hard Mode</a:t>
            </a:r>
            <a:endParaRPr lang="zh-CN" altLang="en-US" sz="1600" dirty="0">
              <a:solidFill>
                <a:srgbClr val="3B3B3B"/>
              </a:solidFill>
              <a:latin typeface="나눔스퀘어OTF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t="2630" r="4318"/>
          <a:stretch/>
        </p:blipFill>
        <p:spPr>
          <a:xfrm rot="16200000">
            <a:off x="4367952" y="154762"/>
            <a:ext cx="3588153" cy="667762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6803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5258261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xmlns="" id="{C4548BD2-B361-48DE-AE1B-62F3794DBCE6}"/>
              </a:ext>
            </a:extLst>
          </p:cNvPr>
          <p:cNvSpPr txBox="1"/>
          <p:nvPr/>
        </p:nvSpPr>
        <p:spPr>
          <a:xfrm>
            <a:off x="-19369" y="2280013"/>
            <a:ext cx="3515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전함의 배치</a:t>
            </a:r>
            <a:endParaRPr lang="en-US" altLang="ko-KR" sz="1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620823" y="2387735"/>
            <a:ext cx="3363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endParaRPr lang="en-US" altLang="ko-KR" sz="1600" dirty="0">
              <a:solidFill>
                <a:srgbClr val="3B3B3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전함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아이템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지뢰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암초 순으로 배치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42D3BC4-A4E1-41FD-8AE5-CE6C11DAC00F}"/>
              </a:ext>
            </a:extLst>
          </p:cNvPr>
          <p:cNvSpPr/>
          <p:nvPr/>
        </p:nvSpPr>
        <p:spPr>
          <a:xfrm>
            <a:off x="5495925" y="927105"/>
            <a:ext cx="6582236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5695950" y="1060040"/>
            <a:ext cx="6159360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6096000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6096000" y="1425733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코드의 일부분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달성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194380" y="1648585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rPr>
              <a:t>작동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554" r="5696" b="2578"/>
          <a:stretch/>
        </p:blipFill>
        <p:spPr>
          <a:xfrm rot="16200000">
            <a:off x="1557228" y="2759093"/>
            <a:ext cx="2507478" cy="4677412"/>
          </a:xfrm>
          <a:prstGeom prst="rect">
            <a:avLst/>
          </a:prstGeom>
          <a:effectLst>
            <a:reflection blurRad="6350" stA="17000" endPos="55000" dir="5400000" sy="-100000" algn="bl" rotWithShape="0"/>
            <a:softEdge rad="127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1820278"/>
            <a:ext cx="3817951" cy="458001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/>
          <a:stretch/>
        </p:blipFill>
        <p:spPr>
          <a:xfrm>
            <a:off x="9734309" y="4270637"/>
            <a:ext cx="1617005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2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5258261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xmlns="" id="{C4548BD2-B361-48DE-AE1B-62F3794DBCE6}"/>
              </a:ext>
            </a:extLst>
          </p:cNvPr>
          <p:cNvSpPr txBox="1"/>
          <p:nvPr/>
        </p:nvSpPr>
        <p:spPr>
          <a:xfrm>
            <a:off x="-19369" y="2280013"/>
            <a:ext cx="3515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AI </a:t>
            </a:r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알고리즘</a:t>
            </a:r>
            <a:endParaRPr lang="en-US" altLang="ko-KR" sz="1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660469" y="2415923"/>
            <a:ext cx="2835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endParaRPr lang="en-US" altLang="ko-KR" sz="1600" dirty="0">
              <a:solidFill>
                <a:srgbClr val="3B3B3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일정 확률로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확정공격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42D3BC4-A4E1-41FD-8AE5-CE6C11DAC00F}"/>
              </a:ext>
            </a:extLst>
          </p:cNvPr>
          <p:cNvSpPr/>
          <p:nvPr/>
        </p:nvSpPr>
        <p:spPr>
          <a:xfrm>
            <a:off x="5495925" y="927105"/>
            <a:ext cx="6582236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5695950" y="1060040"/>
            <a:ext cx="6159360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6096000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6096000" y="1425733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코드의 일부분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달성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194380" y="1613564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작동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554" r="5696" b="2578"/>
          <a:stretch/>
        </p:blipFill>
        <p:spPr>
          <a:xfrm rot="16200000">
            <a:off x="1557228" y="2759093"/>
            <a:ext cx="2507478" cy="4677412"/>
          </a:xfrm>
          <a:prstGeom prst="rect">
            <a:avLst/>
          </a:prstGeom>
          <a:effectLst>
            <a:reflection blurRad="6350" stA="17000" endPos="55000" dir="5400000" sy="-100000" algn="bl" rotWithShape="0"/>
            <a:softEdge rad="127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6" y="1820278"/>
            <a:ext cx="5012361" cy="45229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</p:spTree>
    <p:extLst>
      <p:ext uri="{BB962C8B-B14F-4D97-AF65-F5344CB8AC3E}">
        <p14:creationId xmlns:p14="http://schemas.microsoft.com/office/powerpoint/2010/main" val="232533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2BF1657-CE61-4CF1-ABAF-A64959879AFF}"/>
              </a:ext>
            </a:extLst>
          </p:cNvPr>
          <p:cNvSpPr/>
          <p:nvPr/>
        </p:nvSpPr>
        <p:spPr>
          <a:xfrm>
            <a:off x="6096003" y="5361679"/>
            <a:ext cx="6095997" cy="1072816"/>
          </a:xfrm>
          <a:prstGeom prst="rect">
            <a:avLst/>
          </a:prstGeom>
          <a:solidFill>
            <a:srgbClr val="353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스팀, 연기, 보트, 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1E3890B-9149-47BE-924A-3912E0FFC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7490"/>
            <a:ext cx="9690100" cy="5346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-2" y="7491"/>
            <a:ext cx="6096000" cy="6843017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792441" y="1661716"/>
            <a:ext cx="2182446" cy="1034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목차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>
            <a:off x="792441" y="2731695"/>
            <a:ext cx="2357159" cy="0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7006"/>
            <a:ext cx="12192000" cy="4235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194A6A1-7F61-4062-9D9A-F915F82CD496}"/>
              </a:ext>
            </a:extLst>
          </p:cNvPr>
          <p:cNvSpPr/>
          <p:nvPr/>
        </p:nvSpPr>
        <p:spPr>
          <a:xfrm>
            <a:off x="6096000" y="1"/>
            <a:ext cx="6096000" cy="6850508"/>
          </a:xfrm>
          <a:prstGeom prst="rect">
            <a:avLst/>
          </a:prstGeom>
          <a:solidFill>
            <a:srgbClr val="373B4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xmlns="" id="{13FEDB9A-4339-4F77-AEC3-75C68937A7E7}"/>
              </a:ext>
            </a:extLst>
          </p:cNvPr>
          <p:cNvSpPr txBox="1">
            <a:spLocks/>
          </p:cNvSpPr>
          <p:nvPr/>
        </p:nvSpPr>
        <p:spPr>
          <a:xfrm>
            <a:off x="6873485" y="1151158"/>
            <a:ext cx="4541028" cy="49511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구성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역할 분담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팀원 별 기여도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진행일정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달성 스펙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설계 및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구현내용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테스트 결과 분석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자체평가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: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달성도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기술적 강점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Q&amp;A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90092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5258261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xmlns="" id="{C4548BD2-B361-48DE-AE1B-62F3794DBCE6}"/>
              </a:ext>
            </a:extLst>
          </p:cNvPr>
          <p:cNvSpPr txBox="1"/>
          <p:nvPr/>
        </p:nvSpPr>
        <p:spPr>
          <a:xfrm>
            <a:off x="-19369" y="2280013"/>
            <a:ext cx="3515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게임 종료</a:t>
            </a:r>
            <a:endParaRPr lang="en-US" altLang="ko-KR" sz="1600" dirty="0">
              <a:solidFill>
                <a:srgbClr val="24242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660468" y="2415923"/>
            <a:ext cx="3435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endParaRPr lang="en-US" altLang="ko-KR" sz="1600" dirty="0">
              <a:solidFill>
                <a:srgbClr val="3B3B3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자신의 전함과 상대 전함 개수를 확인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42D3BC4-A4E1-41FD-8AE5-CE6C11DAC00F}"/>
              </a:ext>
            </a:extLst>
          </p:cNvPr>
          <p:cNvSpPr/>
          <p:nvPr/>
        </p:nvSpPr>
        <p:spPr>
          <a:xfrm>
            <a:off x="5495925" y="927105"/>
            <a:ext cx="6582236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5695950" y="1060040"/>
            <a:ext cx="6159360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6096000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6096000" y="1425733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코드의 일부분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달성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207200" y="1632607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작동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1270" r="2875" b="1270"/>
          <a:stretch/>
        </p:blipFill>
        <p:spPr>
          <a:xfrm rot="16200000">
            <a:off x="1580088" y="2832359"/>
            <a:ext cx="2444213" cy="4589440"/>
          </a:xfrm>
          <a:prstGeom prst="rect">
            <a:avLst/>
          </a:prstGeom>
          <a:effectLst>
            <a:reflection blurRad="6350" stA="30000" endPos="55000" dir="5400000" sy="-100000" algn="bl" rotWithShape="0"/>
            <a:softEdge rad="127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29" y="2001939"/>
            <a:ext cx="3627434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달성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398652" y="1624870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통신 기능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</p:spTree>
    <p:extLst>
      <p:ext uri="{BB962C8B-B14F-4D97-AF65-F5344CB8AC3E}">
        <p14:creationId xmlns:p14="http://schemas.microsoft.com/office/powerpoint/2010/main" val="5493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42D3BC4-A4E1-41FD-8AE5-CE6C11DAC00F}"/>
              </a:ext>
            </a:extLst>
          </p:cNvPr>
          <p:cNvSpPr/>
          <p:nvPr/>
        </p:nvSpPr>
        <p:spPr>
          <a:xfrm>
            <a:off x="132059" y="927105"/>
            <a:ext cx="11946102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3082349" y="1060040"/>
            <a:ext cx="6159360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4977736" y="1173658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4977736" y="1191759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Atmega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128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46911" y="1060040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달성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34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2" y="1173658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324060" y="1632607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하드웨어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624" y="1632607"/>
            <a:ext cx="4518463" cy="4798049"/>
          </a:xfrm>
          <a:prstGeom prst="rect">
            <a:avLst/>
          </a:prstGeom>
        </p:spPr>
      </p:pic>
      <p:sp>
        <p:nvSpPr>
          <p:cNvPr id="25" name="직사각형 3">
            <a:extLst>
              <a:ext uri="{FF2B5EF4-FFF2-40B4-BE49-F238E27FC236}">
                <a16:creationId xmlns:a16="http://schemas.microsoft.com/office/drawing/2014/main" xmlns="" id="{9784C563-9842-4F8F-B614-32E55CC0EC1A}"/>
              </a:ext>
            </a:extLst>
          </p:cNvPr>
          <p:cNvSpPr/>
          <p:nvPr/>
        </p:nvSpPr>
        <p:spPr>
          <a:xfrm>
            <a:off x="4891814" y="1817225"/>
            <a:ext cx="1126565" cy="1008927"/>
          </a:xfrm>
          <a:custGeom>
            <a:avLst/>
            <a:gdLst>
              <a:gd name="connsiteX0" fmla="*/ 0 w 2189815"/>
              <a:gd name="connsiteY0" fmla="*/ 0 h 1980608"/>
              <a:gd name="connsiteX1" fmla="*/ 2189815 w 2189815"/>
              <a:gd name="connsiteY1" fmla="*/ 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  <a:gd name="connsiteX0" fmla="*/ 0 w 2189815"/>
              <a:gd name="connsiteY0" fmla="*/ 0 h 1980608"/>
              <a:gd name="connsiteX1" fmla="*/ 2189815 w 2189815"/>
              <a:gd name="connsiteY1" fmla="*/ 1270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815" h="1980608">
                <a:moveTo>
                  <a:pt x="0" y="0"/>
                </a:moveTo>
                <a:lnTo>
                  <a:pt x="2189815" y="12700"/>
                </a:lnTo>
                <a:lnTo>
                  <a:pt x="2189815" y="1980608"/>
                </a:lnTo>
                <a:lnTo>
                  <a:pt x="0" y="1980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10000"/>
            </a:schemeClr>
          </a:solidFill>
          <a:ln w="63500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2700000" scaled="0"/>
            </a:gra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4597422" y="1479791"/>
            <a:ext cx="1990890" cy="34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조이스틱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스위치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26" name="직사각형 3">
            <a:extLst>
              <a:ext uri="{FF2B5EF4-FFF2-40B4-BE49-F238E27FC236}">
                <a16:creationId xmlns:a16="http://schemas.microsoft.com/office/drawing/2014/main" xmlns="" id="{9784C563-9842-4F8F-B614-32E55CC0EC1A}"/>
              </a:ext>
            </a:extLst>
          </p:cNvPr>
          <p:cNvSpPr/>
          <p:nvPr/>
        </p:nvSpPr>
        <p:spPr>
          <a:xfrm>
            <a:off x="6734654" y="1817225"/>
            <a:ext cx="1471797" cy="3171464"/>
          </a:xfrm>
          <a:custGeom>
            <a:avLst/>
            <a:gdLst>
              <a:gd name="connsiteX0" fmla="*/ 0 w 2189815"/>
              <a:gd name="connsiteY0" fmla="*/ 0 h 1980608"/>
              <a:gd name="connsiteX1" fmla="*/ 2189815 w 2189815"/>
              <a:gd name="connsiteY1" fmla="*/ 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  <a:gd name="connsiteX0" fmla="*/ 0 w 2189815"/>
              <a:gd name="connsiteY0" fmla="*/ 0 h 1980608"/>
              <a:gd name="connsiteX1" fmla="*/ 2189815 w 2189815"/>
              <a:gd name="connsiteY1" fmla="*/ 1270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815" h="1980608">
                <a:moveTo>
                  <a:pt x="0" y="0"/>
                </a:moveTo>
                <a:lnTo>
                  <a:pt x="2189815" y="12700"/>
                </a:lnTo>
                <a:lnTo>
                  <a:pt x="2189815" y="1980608"/>
                </a:lnTo>
                <a:lnTo>
                  <a:pt x="0" y="1980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10000"/>
            </a:schemeClr>
          </a:solidFill>
          <a:ln w="63500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2700000" scaled="0"/>
            </a:gra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8206451" y="3229336"/>
            <a:ext cx="1990890" cy="34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GLCD</a:t>
            </a:r>
          </a:p>
        </p:txBody>
      </p:sp>
      <p:sp>
        <p:nvSpPr>
          <p:cNvPr id="30" name="직사각형 3">
            <a:extLst>
              <a:ext uri="{FF2B5EF4-FFF2-40B4-BE49-F238E27FC236}">
                <a16:creationId xmlns:a16="http://schemas.microsoft.com/office/drawing/2014/main" xmlns="" id="{9784C563-9842-4F8F-B614-32E55CC0EC1A}"/>
              </a:ext>
            </a:extLst>
          </p:cNvPr>
          <p:cNvSpPr/>
          <p:nvPr/>
        </p:nvSpPr>
        <p:spPr>
          <a:xfrm>
            <a:off x="3505939" y="2826152"/>
            <a:ext cx="1471797" cy="1352309"/>
          </a:xfrm>
          <a:custGeom>
            <a:avLst/>
            <a:gdLst>
              <a:gd name="connsiteX0" fmla="*/ 0 w 2189815"/>
              <a:gd name="connsiteY0" fmla="*/ 0 h 1980608"/>
              <a:gd name="connsiteX1" fmla="*/ 2189815 w 2189815"/>
              <a:gd name="connsiteY1" fmla="*/ 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  <a:gd name="connsiteX0" fmla="*/ 0 w 2189815"/>
              <a:gd name="connsiteY0" fmla="*/ 0 h 1980608"/>
              <a:gd name="connsiteX1" fmla="*/ 2189815 w 2189815"/>
              <a:gd name="connsiteY1" fmla="*/ 1270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815" h="1980608">
                <a:moveTo>
                  <a:pt x="0" y="0"/>
                </a:moveTo>
                <a:lnTo>
                  <a:pt x="2189815" y="12700"/>
                </a:lnTo>
                <a:lnTo>
                  <a:pt x="2189815" y="1980608"/>
                </a:lnTo>
                <a:lnTo>
                  <a:pt x="0" y="1980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10000"/>
            </a:schemeClr>
          </a:solidFill>
          <a:ln w="63500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2700000" scaled="0"/>
            </a:gra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2877485" y="3328685"/>
            <a:ext cx="1990890" cy="34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LED</a:t>
            </a:r>
          </a:p>
        </p:txBody>
      </p:sp>
      <p:sp>
        <p:nvSpPr>
          <p:cNvPr id="35" name="직사각형 3">
            <a:extLst>
              <a:ext uri="{FF2B5EF4-FFF2-40B4-BE49-F238E27FC236}">
                <a16:creationId xmlns:a16="http://schemas.microsoft.com/office/drawing/2014/main" xmlns="" id="{9784C563-9842-4F8F-B614-32E55CC0EC1A}"/>
              </a:ext>
            </a:extLst>
          </p:cNvPr>
          <p:cNvSpPr/>
          <p:nvPr/>
        </p:nvSpPr>
        <p:spPr>
          <a:xfrm>
            <a:off x="6734654" y="5348493"/>
            <a:ext cx="256759" cy="774515"/>
          </a:xfrm>
          <a:custGeom>
            <a:avLst/>
            <a:gdLst>
              <a:gd name="connsiteX0" fmla="*/ 0 w 2189815"/>
              <a:gd name="connsiteY0" fmla="*/ 0 h 1980608"/>
              <a:gd name="connsiteX1" fmla="*/ 2189815 w 2189815"/>
              <a:gd name="connsiteY1" fmla="*/ 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  <a:gd name="connsiteX0" fmla="*/ 0 w 2189815"/>
              <a:gd name="connsiteY0" fmla="*/ 0 h 1980608"/>
              <a:gd name="connsiteX1" fmla="*/ 2189815 w 2189815"/>
              <a:gd name="connsiteY1" fmla="*/ 1270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815" h="1980608">
                <a:moveTo>
                  <a:pt x="0" y="0"/>
                </a:moveTo>
                <a:lnTo>
                  <a:pt x="2189815" y="12700"/>
                </a:lnTo>
                <a:lnTo>
                  <a:pt x="2189815" y="1980608"/>
                </a:lnTo>
                <a:lnTo>
                  <a:pt x="0" y="1980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10000"/>
            </a:schemeClr>
          </a:solidFill>
          <a:ln w="63500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2700000" scaled="0"/>
            </a:gra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7042472" y="6053559"/>
            <a:ext cx="1990890" cy="34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진동모터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65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7" grpId="0"/>
      <p:bldP spid="34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42D3BC4-A4E1-41FD-8AE5-CE6C11DAC00F}"/>
              </a:ext>
            </a:extLst>
          </p:cNvPr>
          <p:cNvSpPr/>
          <p:nvPr/>
        </p:nvSpPr>
        <p:spPr>
          <a:xfrm>
            <a:off x="132059" y="927105"/>
            <a:ext cx="11946102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282530" y="1105469"/>
            <a:ext cx="5470088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1751350" y="1173658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1751350" y="1200080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게임기 앞면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6162029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  <p:sp>
        <p:nvSpPr>
          <p:cNvPr id="28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6115288" y="1105469"/>
            <a:ext cx="5824576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7989287" y="1173658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7989287" y="1191759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게임기 뒷면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4" b="17564"/>
          <a:stretch/>
        </p:blipFill>
        <p:spPr>
          <a:xfrm>
            <a:off x="445824" y="1488113"/>
            <a:ext cx="5143500" cy="4843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" t="18811" r="11338" b="19530"/>
          <a:stretch/>
        </p:blipFill>
        <p:spPr>
          <a:xfrm>
            <a:off x="6731320" y="1529879"/>
            <a:ext cx="4676173" cy="46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6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835488" y="2080058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결과분석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8384368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결과분석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자체평가</a:t>
            </a:r>
          </a:p>
        </p:txBody>
      </p:sp>
    </p:spTree>
    <p:extLst>
      <p:ext uri="{BB962C8B-B14F-4D97-AF65-F5344CB8AC3E}">
        <p14:creationId xmlns:p14="http://schemas.microsoft.com/office/powerpoint/2010/main" val="170694533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8384368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결과분석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자체평가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42D3BC4-A4E1-41FD-8AE5-CE6C11DAC00F}"/>
              </a:ext>
            </a:extLst>
          </p:cNvPr>
          <p:cNvSpPr/>
          <p:nvPr/>
        </p:nvSpPr>
        <p:spPr>
          <a:xfrm>
            <a:off x="132059" y="934583"/>
            <a:ext cx="11946102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386127" y="2068549"/>
            <a:ext cx="3663375" cy="455742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933806" y="2604918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933806" y="258085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타이머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713359" y="2929515"/>
            <a:ext cx="2835520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386127" y="1176762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결과분석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349686" y="1176762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4205141" y="2068549"/>
            <a:ext cx="3663375" cy="455742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4752820" y="2604918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4771040" y="258085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AI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40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4619068" y="3049077"/>
            <a:ext cx="28355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랜덤함수로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AI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의 선택을 조절하는 것은 난이도 조절 측면에선 사용하기 편리하다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하지만 사람과 같은 형태로 선택하는 진짜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AI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라고 보긴 힘들다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41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8024155" y="2068549"/>
            <a:ext cx="3663375" cy="455742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8571834" y="2604918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8590054" y="258085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통신</a:t>
            </a:r>
          </a:p>
        </p:txBody>
      </p:sp>
      <p:sp>
        <p:nvSpPr>
          <p:cNvPr id="44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8438082" y="3418409"/>
            <a:ext cx="2835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GLCD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없어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2p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를 완성 못하긴 했지만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USART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통신도 완벽히 된 것은 아니다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송수신상태가 살짝 불안정 하여 가끔 데이터를 주고 받지 못할 때가 있다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 </a:t>
            </a:r>
          </a:p>
        </p:txBody>
      </p:sp>
      <p:sp>
        <p:nvSpPr>
          <p:cNvPr id="45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840801" y="3425603"/>
            <a:ext cx="2835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타이머는 정상작동하지만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종종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슬립모드가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된 것처럼 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게임이 정지된다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정확한 이유는 알지 못함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64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34499" y="1722704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보완점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88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0" grpId="0"/>
      <p:bldP spid="44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3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8384368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결과분석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자체평가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42D3BC4-A4E1-41FD-8AE5-CE6C11DAC00F}"/>
              </a:ext>
            </a:extLst>
          </p:cNvPr>
          <p:cNvSpPr/>
          <p:nvPr/>
        </p:nvSpPr>
        <p:spPr>
          <a:xfrm>
            <a:off x="132059" y="934583"/>
            <a:ext cx="11946102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386127" y="2068549"/>
            <a:ext cx="3663375" cy="455742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933806" y="2604918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933806" y="258085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조이스틱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713359" y="2929515"/>
            <a:ext cx="2835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-</a:t>
            </a:r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386127" y="1176762"/>
            <a:ext cx="2357159" cy="639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결과분석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349686" y="1176762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4205141" y="2068549"/>
            <a:ext cx="3663375" cy="455742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4752820" y="2604918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4771040" y="258085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난이도 조절</a:t>
            </a:r>
          </a:p>
        </p:txBody>
      </p:sp>
      <p:sp>
        <p:nvSpPr>
          <p:cNvPr id="40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4619068" y="3049077"/>
            <a:ext cx="2835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난이도를 조절할 수 있기 때문에 게임을 가볍게 즐기고 싶어하는 사람부터 도전을 좋아하는 사람까지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모두가 즐길 수 있는 게임기를 만들었다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41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8024155" y="2068549"/>
            <a:ext cx="3663375" cy="455742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8571834" y="2604918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8590054" y="258085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휴대성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44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8438082" y="3418409"/>
            <a:ext cx="2835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모든 회로를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PCB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판에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남땜하여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구성하고 배터리를 장착했기 때문에 언제 어디서나 게임을 할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수있다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또한 소켓으로 제작하여 조립식으로 휴대할 수 있다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45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800054" y="3439018"/>
            <a:ext cx="2835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더 직관적인 플레이가 가능하다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스위치보다 훨씬 편리하게 조작이 가능하다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64" name="文本框 2">
            <a:extLst>
              <a:ext uri="{FF2B5EF4-FFF2-40B4-BE49-F238E27FC236}">
                <a16:creationId xmlns:a16="http://schemas.microsoft.com/office/drawing/2014/main" xmlns="" id="{E60E9124-D981-4A89-8E45-0925D28B8842}"/>
              </a:ext>
            </a:extLst>
          </p:cNvPr>
          <p:cNvSpPr txBox="1"/>
          <p:nvPr/>
        </p:nvSpPr>
        <p:spPr>
          <a:xfrm>
            <a:off x="34499" y="1722704"/>
            <a:ext cx="15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강점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方正正纤黑简体" panose="02000000000000000000" pitchFamily="2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01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0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835488" y="2080058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</a:t>
            </a:r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자체평가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10496801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자체평가</a:t>
            </a:r>
          </a:p>
        </p:txBody>
      </p:sp>
    </p:spTree>
    <p:extLst>
      <p:ext uri="{BB962C8B-B14F-4D97-AF65-F5344CB8AC3E}">
        <p14:creationId xmlns:p14="http://schemas.microsoft.com/office/powerpoint/2010/main" val="40306367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857DD99-90C4-4655-8B2D-D16DE1EE338A}"/>
              </a:ext>
            </a:extLst>
          </p:cNvPr>
          <p:cNvGrpSpPr/>
          <p:nvPr/>
        </p:nvGrpSpPr>
        <p:grpSpPr>
          <a:xfrm>
            <a:off x="-44592" y="822275"/>
            <a:ext cx="12178296" cy="5972788"/>
            <a:chOff x="-44592" y="822275"/>
            <a:chExt cx="12178296" cy="59727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6F7EB35B-8B47-47AB-ACCB-A8C4F3AEE38C}"/>
                </a:ext>
              </a:extLst>
            </p:cNvPr>
            <p:cNvSpPr/>
            <p:nvPr/>
          </p:nvSpPr>
          <p:spPr>
            <a:xfrm>
              <a:off x="113839" y="927105"/>
              <a:ext cx="11927882" cy="5833913"/>
            </a:xfrm>
            <a:prstGeom prst="rect">
              <a:avLst/>
            </a:prstGeom>
            <a:solidFill>
              <a:srgbClr val="E6E6E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제목 19">
              <a:extLst>
                <a:ext uri="{FF2B5EF4-FFF2-40B4-BE49-F238E27FC236}">
                  <a16:creationId xmlns:a16="http://schemas.microsoft.com/office/drawing/2014/main" xmlns="" id="{CF2AADF5-6D90-4073-A76C-D69648BB1A8E}"/>
                </a:ext>
              </a:extLst>
            </p:cNvPr>
            <p:cNvSpPr txBox="1">
              <a:spLocks/>
            </p:cNvSpPr>
            <p:nvPr/>
          </p:nvSpPr>
          <p:spPr>
            <a:xfrm>
              <a:off x="4084943" y="822275"/>
              <a:ext cx="3985673" cy="114149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34D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완성도 평가 방안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3D19CBE3-3517-4122-AA9E-2386207DE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1691" y="2148279"/>
              <a:ext cx="3848618" cy="2662"/>
            </a:xfrm>
            <a:prstGeom prst="line">
              <a:avLst/>
            </a:prstGeom>
            <a:ln w="1270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">
              <a:extLst>
                <a:ext uri="{FF2B5EF4-FFF2-40B4-BE49-F238E27FC236}">
                  <a16:creationId xmlns:a16="http://schemas.microsoft.com/office/drawing/2014/main" xmlns="" id="{0E9F25BE-A832-40B3-9E18-BE424B0935F3}"/>
                </a:ext>
              </a:extLst>
            </p:cNvPr>
            <p:cNvSpPr txBox="1"/>
            <p:nvPr/>
          </p:nvSpPr>
          <p:spPr>
            <a:xfrm>
              <a:off x="1593057" y="2520966"/>
              <a:ext cx="4190409" cy="980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01 </a:t>
              </a:r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납땜 </a:t>
              </a: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소자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납땜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[5%]</a:t>
              </a:r>
              <a:endParaRPr lang="zh-CN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xmlns="" id="{11062270-C789-4705-A314-6A86F5B42844}"/>
                </a:ext>
              </a:extLst>
            </p:cNvPr>
            <p:cNvCxnSpPr>
              <a:cxnSpLocks/>
            </p:cNvCxnSpPr>
            <p:nvPr/>
          </p:nvCxnSpPr>
          <p:spPr>
            <a:xfrm>
              <a:off x="2050613" y="2825766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xmlns="" id="{B8E0D1A5-FF23-4AA8-ABA2-7DDA7F2FE891}"/>
                </a:ext>
              </a:extLst>
            </p:cNvPr>
            <p:cNvCxnSpPr>
              <a:cxnSpLocks/>
            </p:cNvCxnSpPr>
            <p:nvPr/>
          </p:nvCxnSpPr>
          <p:spPr>
            <a:xfrm>
              <a:off x="4533599" y="2825766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2">
              <a:extLst>
                <a:ext uri="{FF2B5EF4-FFF2-40B4-BE49-F238E27FC236}">
                  <a16:creationId xmlns:a16="http://schemas.microsoft.com/office/drawing/2014/main" xmlns="" id="{4DEF577C-CEE3-4669-B65A-EB5F18C0DF42}"/>
                </a:ext>
              </a:extLst>
            </p:cNvPr>
            <p:cNvSpPr txBox="1"/>
            <p:nvPr/>
          </p:nvSpPr>
          <p:spPr>
            <a:xfrm>
              <a:off x="6408534" y="2520966"/>
              <a:ext cx="4190409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02 </a:t>
              </a:r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컨트롤러 </a:t>
              </a: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스위치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구성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조이스틱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구성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[10%]</a:t>
              </a:r>
              <a:endParaRPr lang="zh-CN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xmlns="" id="{35CD3171-5A5B-456D-9FCE-26B468FEE587}"/>
                </a:ext>
              </a:extLst>
            </p:cNvPr>
            <p:cNvCxnSpPr>
              <a:cxnSpLocks/>
            </p:cNvCxnSpPr>
            <p:nvPr/>
          </p:nvCxnSpPr>
          <p:spPr>
            <a:xfrm>
              <a:off x="6866090" y="2825766"/>
              <a:ext cx="400984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5A9FE31E-F648-4174-BDBA-13917C495446}"/>
                </a:ext>
              </a:extLst>
            </p:cNvPr>
            <p:cNvCxnSpPr>
              <a:cxnSpLocks/>
            </p:cNvCxnSpPr>
            <p:nvPr/>
          </p:nvCxnSpPr>
          <p:spPr>
            <a:xfrm>
              <a:off x="9737558" y="2825766"/>
              <a:ext cx="387373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2">
              <a:extLst>
                <a:ext uri="{FF2B5EF4-FFF2-40B4-BE49-F238E27FC236}">
                  <a16:creationId xmlns:a16="http://schemas.microsoft.com/office/drawing/2014/main" xmlns="" id="{73A746AC-0AA1-48DC-BAFF-34188EF4AD33}"/>
                </a:ext>
              </a:extLst>
            </p:cNvPr>
            <p:cNvSpPr txBox="1"/>
            <p:nvPr/>
          </p:nvSpPr>
          <p:spPr>
            <a:xfrm>
              <a:off x="-44592" y="3968264"/>
              <a:ext cx="4190409" cy="1718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03 </a:t>
              </a:r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소자</a:t>
              </a: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스피커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[5%]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진동 모터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[5%]</a:t>
              </a:r>
            </a:p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974566CB-4E8E-4BD8-8B15-6E55451BD48A}"/>
                </a:ext>
              </a:extLst>
            </p:cNvPr>
            <p:cNvCxnSpPr>
              <a:cxnSpLocks/>
            </p:cNvCxnSpPr>
            <p:nvPr/>
          </p:nvCxnSpPr>
          <p:spPr>
            <a:xfrm>
              <a:off x="412964" y="4273064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35981974-9996-4616-BE4C-F9C5F26F678F}"/>
                </a:ext>
              </a:extLst>
            </p:cNvPr>
            <p:cNvCxnSpPr>
              <a:cxnSpLocks/>
            </p:cNvCxnSpPr>
            <p:nvPr/>
          </p:nvCxnSpPr>
          <p:spPr>
            <a:xfrm>
              <a:off x="2895950" y="4273064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2">
              <a:extLst>
                <a:ext uri="{FF2B5EF4-FFF2-40B4-BE49-F238E27FC236}">
                  <a16:creationId xmlns:a16="http://schemas.microsoft.com/office/drawing/2014/main" xmlns="" id="{125A49ED-7F22-43D9-A6A4-BA0C97C2FC51}"/>
                </a:ext>
              </a:extLst>
            </p:cNvPr>
            <p:cNvSpPr txBox="1"/>
            <p:nvPr/>
          </p:nvSpPr>
          <p:spPr>
            <a:xfrm>
              <a:off x="4000795" y="3968264"/>
              <a:ext cx="4190409" cy="2826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04 </a:t>
              </a:r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화면 </a:t>
              </a: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LED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구성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[9%]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GLCD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칸 구성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[6%]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아이템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,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지뢰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기능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[9%]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전함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배치기능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[9%]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알고리즘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과 기타 기능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[12%]</a:t>
              </a:r>
            </a:p>
            <a:p>
              <a:pPr algn="ctr">
                <a:lnSpc>
                  <a:spcPct val="150000"/>
                </a:lnSpc>
              </a:pPr>
              <a:endParaRPr lang="zh-CN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xmlns="" id="{5E5767D7-0058-4305-A8F3-BAE481B2B333}"/>
                </a:ext>
              </a:extLst>
            </p:cNvPr>
            <p:cNvCxnSpPr>
              <a:cxnSpLocks/>
            </p:cNvCxnSpPr>
            <p:nvPr/>
          </p:nvCxnSpPr>
          <p:spPr>
            <a:xfrm>
              <a:off x="4458351" y="4273064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79D80FF5-833E-43BD-B2F7-B443881F3DA8}"/>
                </a:ext>
              </a:extLst>
            </p:cNvPr>
            <p:cNvCxnSpPr>
              <a:cxnSpLocks/>
            </p:cNvCxnSpPr>
            <p:nvPr/>
          </p:nvCxnSpPr>
          <p:spPr>
            <a:xfrm>
              <a:off x="6941337" y="4273064"/>
              <a:ext cx="775855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2">
              <a:extLst>
                <a:ext uri="{FF2B5EF4-FFF2-40B4-BE49-F238E27FC236}">
                  <a16:creationId xmlns:a16="http://schemas.microsoft.com/office/drawing/2014/main" xmlns="" id="{8EADC43E-2561-4029-ACC5-53DED57D15D7}"/>
                </a:ext>
              </a:extLst>
            </p:cNvPr>
            <p:cNvSpPr txBox="1"/>
            <p:nvPr/>
          </p:nvSpPr>
          <p:spPr>
            <a:xfrm>
              <a:off x="7943295" y="3968264"/>
              <a:ext cx="4190409" cy="13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05 1p,2p</a:t>
              </a:r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 </a:t>
              </a: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1p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기능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[10%]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3B3B3B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2p</a:t>
              </a:r>
              <a:r>
                <a:rPr lang="en-US" altLang="zh-CN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기능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[10%]</a:t>
              </a:r>
              <a:endParaRPr lang="zh-CN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方正正纤黑简体" panose="02000000000000000000" pitchFamily="2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FBF4832E-9231-4870-8665-BA3D79384784}"/>
                </a:ext>
              </a:extLst>
            </p:cNvPr>
            <p:cNvCxnSpPr>
              <a:cxnSpLocks/>
            </p:cNvCxnSpPr>
            <p:nvPr/>
          </p:nvCxnSpPr>
          <p:spPr>
            <a:xfrm>
              <a:off x="8400851" y="4273064"/>
              <a:ext cx="566686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98D33F04-1841-4BD2-A81B-77B458B2154A}"/>
                </a:ext>
              </a:extLst>
            </p:cNvPr>
            <p:cNvCxnSpPr>
              <a:cxnSpLocks/>
            </p:cNvCxnSpPr>
            <p:nvPr/>
          </p:nvCxnSpPr>
          <p:spPr>
            <a:xfrm>
              <a:off x="11085095" y="4273064"/>
              <a:ext cx="574597" cy="0"/>
            </a:xfrm>
            <a:prstGeom prst="line">
              <a:avLst/>
            </a:prstGeom>
            <a:ln w="635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10496801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자체평가</a:t>
            </a:r>
          </a:p>
        </p:txBody>
      </p:sp>
    </p:spTree>
    <p:extLst>
      <p:ext uri="{BB962C8B-B14F-4D97-AF65-F5344CB8AC3E}">
        <p14:creationId xmlns:p14="http://schemas.microsoft.com/office/powerpoint/2010/main" val="43444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40" y="927105"/>
            <a:ext cx="8792036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제목 19">
            <a:extLst>
              <a:ext uri="{FF2B5EF4-FFF2-40B4-BE49-F238E27FC236}">
                <a16:creationId xmlns:a16="http://schemas.microsoft.com/office/drawing/2014/main" xmlns="" id="{FA9AC089-9F10-4535-B34A-5E45B7DC4569}"/>
              </a:ext>
            </a:extLst>
          </p:cNvPr>
          <p:cNvSpPr txBox="1">
            <a:spLocks/>
          </p:cNvSpPr>
          <p:nvPr/>
        </p:nvSpPr>
        <p:spPr>
          <a:xfrm>
            <a:off x="2349098" y="686576"/>
            <a:ext cx="3985673" cy="1141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자체 평가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FA2C8B7A-A6BD-4370-A154-471A3AAB7E7B}"/>
              </a:ext>
            </a:extLst>
          </p:cNvPr>
          <p:cNvCxnSpPr>
            <a:cxnSpLocks/>
          </p:cNvCxnSpPr>
          <p:nvPr/>
        </p:nvCxnSpPr>
        <p:spPr>
          <a:xfrm flipV="1">
            <a:off x="2435846" y="1929494"/>
            <a:ext cx="3848618" cy="266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9080057" y="927105"/>
            <a:ext cx="2961437" cy="5833913"/>
            <a:chOff x="9080057" y="927105"/>
            <a:chExt cx="2961437" cy="5833913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D1FC1969-B3B1-4C6C-9933-0290C3345054}"/>
                </a:ext>
              </a:extLst>
            </p:cNvPr>
            <p:cNvSpPr/>
            <p:nvPr/>
          </p:nvSpPr>
          <p:spPr>
            <a:xfrm>
              <a:off x="9080057" y="927105"/>
              <a:ext cx="2961437" cy="5833913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3AC12A19-E545-498A-B0F3-7BAFDB110E6C}"/>
                </a:ext>
              </a:extLst>
            </p:cNvPr>
            <p:cNvCxnSpPr/>
            <p:nvPr/>
          </p:nvCxnSpPr>
          <p:spPr>
            <a:xfrm>
              <a:off x="10387789" y="607210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216D94DA-A761-4AA3-B59D-E58EC5DBCE95}"/>
                </a:ext>
              </a:extLst>
            </p:cNvPr>
            <p:cNvCxnSpPr/>
            <p:nvPr/>
          </p:nvCxnSpPr>
          <p:spPr>
            <a:xfrm>
              <a:off x="10387789" y="597707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4E4FB710-C2BF-4F71-A837-6E47A0685823}"/>
                </a:ext>
              </a:extLst>
            </p:cNvPr>
            <p:cNvCxnSpPr/>
            <p:nvPr/>
          </p:nvCxnSpPr>
          <p:spPr>
            <a:xfrm>
              <a:off x="10387789" y="588204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xmlns="" id="{A0FDA57A-5EEF-4C0A-B5C6-25274CE831C8}"/>
                </a:ext>
              </a:extLst>
            </p:cNvPr>
            <p:cNvCxnSpPr/>
            <p:nvPr/>
          </p:nvCxnSpPr>
          <p:spPr>
            <a:xfrm>
              <a:off x="10387789" y="578702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xmlns="" id="{F4812A3A-6D27-42B2-9FDE-233880D322A4}"/>
                </a:ext>
              </a:extLst>
            </p:cNvPr>
            <p:cNvCxnSpPr/>
            <p:nvPr/>
          </p:nvCxnSpPr>
          <p:spPr>
            <a:xfrm>
              <a:off x="10387789" y="569199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xmlns="" id="{39D8AE9C-30CE-4E4E-9B10-1CDD3E69EDD6}"/>
                </a:ext>
              </a:extLst>
            </p:cNvPr>
            <p:cNvCxnSpPr/>
            <p:nvPr/>
          </p:nvCxnSpPr>
          <p:spPr>
            <a:xfrm>
              <a:off x="10387789" y="559697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08B7F0C0-1041-4103-8585-67467084ECED}"/>
                </a:ext>
              </a:extLst>
            </p:cNvPr>
            <p:cNvCxnSpPr/>
            <p:nvPr/>
          </p:nvCxnSpPr>
          <p:spPr>
            <a:xfrm>
              <a:off x="10387789" y="550194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D2EF9C66-C6BF-4D7F-A9D1-066B2FA7297C}"/>
                </a:ext>
              </a:extLst>
            </p:cNvPr>
            <p:cNvCxnSpPr/>
            <p:nvPr/>
          </p:nvCxnSpPr>
          <p:spPr>
            <a:xfrm>
              <a:off x="10387789" y="540691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A702956D-68FF-4B1F-8A1B-F2A030A32C79}"/>
                </a:ext>
              </a:extLst>
            </p:cNvPr>
            <p:cNvCxnSpPr/>
            <p:nvPr/>
          </p:nvCxnSpPr>
          <p:spPr>
            <a:xfrm>
              <a:off x="10387789" y="531189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9369B780-636E-415C-9BFF-8C0155EDDC49}"/>
                </a:ext>
              </a:extLst>
            </p:cNvPr>
            <p:cNvCxnSpPr>
              <a:cxnSpLocks/>
            </p:cNvCxnSpPr>
            <p:nvPr/>
          </p:nvCxnSpPr>
          <p:spPr>
            <a:xfrm>
              <a:off x="10387789" y="521686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xmlns="" id="{D23334E7-B832-4463-9714-2FF79013BE17}"/>
                </a:ext>
              </a:extLst>
            </p:cNvPr>
            <p:cNvCxnSpPr/>
            <p:nvPr/>
          </p:nvCxnSpPr>
          <p:spPr>
            <a:xfrm>
              <a:off x="10387789" y="512184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xmlns="" id="{2FC69404-9EB6-468A-8E90-830C59133A5E}"/>
                </a:ext>
              </a:extLst>
            </p:cNvPr>
            <p:cNvCxnSpPr/>
            <p:nvPr/>
          </p:nvCxnSpPr>
          <p:spPr>
            <a:xfrm>
              <a:off x="10387789" y="502681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A28E4396-F3CC-4C32-94A1-BCDCA9BF33CD}"/>
                </a:ext>
              </a:extLst>
            </p:cNvPr>
            <p:cNvCxnSpPr/>
            <p:nvPr/>
          </p:nvCxnSpPr>
          <p:spPr>
            <a:xfrm>
              <a:off x="10387789" y="493178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F6F3D556-1E3E-456A-B346-53C1A1696579}"/>
                </a:ext>
              </a:extLst>
            </p:cNvPr>
            <p:cNvCxnSpPr/>
            <p:nvPr/>
          </p:nvCxnSpPr>
          <p:spPr>
            <a:xfrm>
              <a:off x="10387789" y="483676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D533452D-60BE-426E-AB65-D93F53228D45}"/>
                </a:ext>
              </a:extLst>
            </p:cNvPr>
            <p:cNvCxnSpPr/>
            <p:nvPr/>
          </p:nvCxnSpPr>
          <p:spPr>
            <a:xfrm>
              <a:off x="10387789" y="474173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50BBCEFF-D493-457F-AA5F-4050634F1271}"/>
                </a:ext>
              </a:extLst>
            </p:cNvPr>
            <p:cNvCxnSpPr>
              <a:cxnSpLocks/>
            </p:cNvCxnSpPr>
            <p:nvPr/>
          </p:nvCxnSpPr>
          <p:spPr>
            <a:xfrm>
              <a:off x="10387789" y="4646711"/>
              <a:ext cx="578967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xmlns="" id="{A9CF6928-967B-404C-81F6-64551F7F755F}"/>
                </a:ext>
              </a:extLst>
            </p:cNvPr>
            <p:cNvCxnSpPr/>
            <p:nvPr/>
          </p:nvCxnSpPr>
          <p:spPr>
            <a:xfrm>
              <a:off x="10387789" y="455168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62A55D4F-DDC2-4EBA-9518-FB5751F88E9E}"/>
                </a:ext>
              </a:extLst>
            </p:cNvPr>
            <p:cNvCxnSpPr/>
            <p:nvPr/>
          </p:nvCxnSpPr>
          <p:spPr>
            <a:xfrm>
              <a:off x="10387789" y="445665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B0966ABB-04C6-4CD2-A56A-8D76FA2322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7789" y="436163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91AB47EB-BD71-47DA-B025-09A8D6270A98}"/>
                </a:ext>
              </a:extLst>
            </p:cNvPr>
            <p:cNvCxnSpPr>
              <a:cxnSpLocks/>
            </p:cNvCxnSpPr>
            <p:nvPr/>
          </p:nvCxnSpPr>
          <p:spPr>
            <a:xfrm>
              <a:off x="10387789" y="426660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8CB898A7-33AA-4F32-BFBD-712A35102A0D}"/>
                </a:ext>
              </a:extLst>
            </p:cNvPr>
            <p:cNvCxnSpPr/>
            <p:nvPr/>
          </p:nvCxnSpPr>
          <p:spPr>
            <a:xfrm>
              <a:off x="10387789" y="417158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037461C7-8CCF-4E14-A5D9-4D561645093F}"/>
                </a:ext>
              </a:extLst>
            </p:cNvPr>
            <p:cNvCxnSpPr/>
            <p:nvPr/>
          </p:nvCxnSpPr>
          <p:spPr>
            <a:xfrm>
              <a:off x="10387789" y="407655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0A27D9A7-6F7B-4717-A688-6E153D092964}"/>
                </a:ext>
              </a:extLst>
            </p:cNvPr>
            <p:cNvCxnSpPr/>
            <p:nvPr/>
          </p:nvCxnSpPr>
          <p:spPr>
            <a:xfrm>
              <a:off x="10387789" y="398152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xmlns="" id="{55042642-F2B1-4A4B-B980-FC71A5AF6567}"/>
                </a:ext>
              </a:extLst>
            </p:cNvPr>
            <p:cNvCxnSpPr/>
            <p:nvPr/>
          </p:nvCxnSpPr>
          <p:spPr>
            <a:xfrm>
              <a:off x="10387789" y="388650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57A2FCAF-7F38-4D9B-AC18-6257B15A058E}"/>
                </a:ext>
              </a:extLst>
            </p:cNvPr>
            <p:cNvCxnSpPr/>
            <p:nvPr/>
          </p:nvCxnSpPr>
          <p:spPr>
            <a:xfrm>
              <a:off x="10387789" y="379147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78BB8D19-50D8-44A4-B6E1-EFE091ED8E9E}"/>
                </a:ext>
              </a:extLst>
            </p:cNvPr>
            <p:cNvCxnSpPr/>
            <p:nvPr/>
          </p:nvCxnSpPr>
          <p:spPr>
            <a:xfrm>
              <a:off x="10387789" y="369645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8A913553-1E00-4752-BA9F-AFF3AC30E7B2}"/>
                </a:ext>
              </a:extLst>
            </p:cNvPr>
            <p:cNvCxnSpPr/>
            <p:nvPr/>
          </p:nvCxnSpPr>
          <p:spPr>
            <a:xfrm>
              <a:off x="10387789" y="360142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0E09CD22-E7FE-4ED0-80A1-B2432599AC14}"/>
                </a:ext>
              </a:extLst>
            </p:cNvPr>
            <p:cNvCxnSpPr/>
            <p:nvPr/>
          </p:nvCxnSpPr>
          <p:spPr>
            <a:xfrm>
              <a:off x="10387789" y="350639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xmlns="" id="{1D109F25-EE7F-4FF1-99E9-EE2A8398B478}"/>
                </a:ext>
              </a:extLst>
            </p:cNvPr>
            <p:cNvCxnSpPr/>
            <p:nvPr/>
          </p:nvCxnSpPr>
          <p:spPr>
            <a:xfrm>
              <a:off x="10387789" y="341137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xmlns="" id="{62828876-A3D5-4F9E-9FDB-8F04C6794EF1}"/>
                </a:ext>
              </a:extLst>
            </p:cNvPr>
            <p:cNvCxnSpPr/>
            <p:nvPr/>
          </p:nvCxnSpPr>
          <p:spPr>
            <a:xfrm>
              <a:off x="10387789" y="331634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3519903F-94C7-4B65-8189-4739939A8532}"/>
                </a:ext>
              </a:extLst>
            </p:cNvPr>
            <p:cNvCxnSpPr/>
            <p:nvPr/>
          </p:nvCxnSpPr>
          <p:spPr>
            <a:xfrm>
              <a:off x="10387789" y="322132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E8B6603-575F-4256-835A-B152458F4FEB}"/>
                </a:ext>
              </a:extLst>
            </p:cNvPr>
            <p:cNvCxnSpPr/>
            <p:nvPr/>
          </p:nvCxnSpPr>
          <p:spPr>
            <a:xfrm>
              <a:off x="10387789" y="312629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81613FD-A83E-434C-86A1-702B795CA2F3}"/>
                </a:ext>
              </a:extLst>
            </p:cNvPr>
            <p:cNvCxnSpPr/>
            <p:nvPr/>
          </p:nvCxnSpPr>
          <p:spPr>
            <a:xfrm>
              <a:off x="10387789" y="303126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xmlns="" id="{55CEF159-0F75-4C1A-BBBF-DD7B5BAA8EF1}"/>
                </a:ext>
              </a:extLst>
            </p:cNvPr>
            <p:cNvCxnSpPr/>
            <p:nvPr/>
          </p:nvCxnSpPr>
          <p:spPr>
            <a:xfrm>
              <a:off x="10387789" y="2936243"/>
              <a:ext cx="1449307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xmlns="" id="{B1DA0115-41DB-4266-B4A9-26F6E2A810C8}"/>
                </a:ext>
              </a:extLst>
            </p:cNvPr>
            <p:cNvCxnSpPr/>
            <p:nvPr/>
          </p:nvCxnSpPr>
          <p:spPr>
            <a:xfrm>
              <a:off x="10387789" y="284121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xmlns="" id="{6D3A177E-365C-4E1D-A092-3A125086E1CC}"/>
                </a:ext>
              </a:extLst>
            </p:cNvPr>
            <p:cNvCxnSpPr/>
            <p:nvPr/>
          </p:nvCxnSpPr>
          <p:spPr>
            <a:xfrm>
              <a:off x="10387789" y="274619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xmlns="" id="{E921ED57-702D-4A22-992A-A308B248E580}"/>
                </a:ext>
              </a:extLst>
            </p:cNvPr>
            <p:cNvCxnSpPr/>
            <p:nvPr/>
          </p:nvCxnSpPr>
          <p:spPr>
            <a:xfrm>
              <a:off x="10387789" y="265116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xmlns="" id="{931FD77D-1D66-4709-98B0-39C343E7BD9D}"/>
                </a:ext>
              </a:extLst>
            </p:cNvPr>
            <p:cNvCxnSpPr/>
            <p:nvPr/>
          </p:nvCxnSpPr>
          <p:spPr>
            <a:xfrm>
              <a:off x="10387789" y="255613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xmlns="" id="{F8B7CFB2-555D-4475-94AC-C7A027CBE8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7789" y="246111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xmlns="" id="{B2F358D6-0A06-45FA-9469-94249B90450E}"/>
                </a:ext>
              </a:extLst>
            </p:cNvPr>
            <p:cNvCxnSpPr/>
            <p:nvPr/>
          </p:nvCxnSpPr>
          <p:spPr>
            <a:xfrm>
              <a:off x="10387789" y="236608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xmlns="" id="{A71B053E-08D0-4AB1-8E2F-CEF94F64E93E}"/>
                </a:ext>
              </a:extLst>
            </p:cNvPr>
            <p:cNvCxnSpPr/>
            <p:nvPr/>
          </p:nvCxnSpPr>
          <p:spPr>
            <a:xfrm>
              <a:off x="10387789" y="227106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xmlns="" id="{72B9F5ED-13D1-4A67-AB63-1FE1F7619C38}"/>
                </a:ext>
              </a:extLst>
            </p:cNvPr>
            <p:cNvCxnSpPr/>
            <p:nvPr/>
          </p:nvCxnSpPr>
          <p:spPr>
            <a:xfrm>
              <a:off x="10387789" y="217603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xmlns="" id="{97183C65-0DE9-4471-BCAF-8498399E729B}"/>
                </a:ext>
              </a:extLst>
            </p:cNvPr>
            <p:cNvCxnSpPr/>
            <p:nvPr/>
          </p:nvCxnSpPr>
          <p:spPr>
            <a:xfrm>
              <a:off x="10387789" y="208100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xmlns="" id="{8D7675A6-956A-4F08-BD7B-09C4EE68D351}"/>
                </a:ext>
              </a:extLst>
            </p:cNvPr>
            <p:cNvCxnSpPr/>
            <p:nvPr/>
          </p:nvCxnSpPr>
          <p:spPr>
            <a:xfrm>
              <a:off x="10387789" y="198598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xmlns="" id="{E583F9EA-6B18-45A9-BD7E-036F07E47515}"/>
                </a:ext>
              </a:extLst>
            </p:cNvPr>
            <p:cNvCxnSpPr/>
            <p:nvPr/>
          </p:nvCxnSpPr>
          <p:spPr>
            <a:xfrm>
              <a:off x="10387789" y="189095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xmlns="" id="{B40747DD-8C11-42CE-8308-1EF3BEB8994D}"/>
                </a:ext>
              </a:extLst>
            </p:cNvPr>
            <p:cNvCxnSpPr/>
            <p:nvPr/>
          </p:nvCxnSpPr>
          <p:spPr>
            <a:xfrm>
              <a:off x="10387789" y="179593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xmlns="" id="{591A25CC-5603-4A39-8C81-7A8F52522211}"/>
                </a:ext>
              </a:extLst>
            </p:cNvPr>
            <p:cNvCxnSpPr/>
            <p:nvPr/>
          </p:nvCxnSpPr>
          <p:spPr>
            <a:xfrm>
              <a:off x="10387789" y="170090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xmlns="" id="{A9662A7D-7520-486D-B315-EB4C9BA03294}"/>
                </a:ext>
              </a:extLst>
            </p:cNvPr>
            <p:cNvCxnSpPr/>
            <p:nvPr/>
          </p:nvCxnSpPr>
          <p:spPr>
            <a:xfrm>
              <a:off x="10387789" y="160587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EFD2A8F6-527A-4AF0-81B1-AC4826AA4896}"/>
                </a:ext>
              </a:extLst>
            </p:cNvPr>
            <p:cNvSpPr/>
            <p:nvPr/>
          </p:nvSpPr>
          <p:spPr>
            <a:xfrm>
              <a:off x="10167889" y="2936243"/>
              <a:ext cx="45719" cy="31507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C0974394-29ED-40F8-9125-37A19AEA0719}"/>
                </a:ext>
              </a:extLst>
            </p:cNvPr>
            <p:cNvSpPr txBox="1"/>
            <p:nvPr/>
          </p:nvSpPr>
          <p:spPr>
            <a:xfrm>
              <a:off x="9679908" y="6137114"/>
              <a:ext cx="1755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전체 달성도</a:t>
              </a:r>
            </a:p>
          </p:txBody>
        </p:sp>
        <p:sp>
          <p:nvSpPr>
            <p:cNvPr id="102" name="눈물 방울 101">
              <a:extLst>
                <a:ext uri="{FF2B5EF4-FFF2-40B4-BE49-F238E27FC236}">
                  <a16:creationId xmlns:a16="http://schemas.microsoft.com/office/drawing/2014/main" xmlns="" id="{05B27C5D-3129-49D9-99A1-833979AADC4C}"/>
                </a:ext>
              </a:extLst>
            </p:cNvPr>
            <p:cNvSpPr/>
            <p:nvPr/>
          </p:nvSpPr>
          <p:spPr>
            <a:xfrm rot="2571366">
              <a:off x="9691376" y="2776995"/>
              <a:ext cx="287407" cy="29628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C4778E40-7EC3-4A86-8105-B69F368902E9}"/>
                </a:ext>
              </a:extLst>
            </p:cNvPr>
            <p:cNvSpPr txBox="1"/>
            <p:nvPr/>
          </p:nvSpPr>
          <p:spPr>
            <a:xfrm>
              <a:off x="10966756" y="2477574"/>
              <a:ext cx="969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74%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10496801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자체평가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8584" y="2272371"/>
            <a:ext cx="3439196" cy="4224612"/>
            <a:chOff x="478584" y="2272371"/>
            <a:chExt cx="3439196" cy="4224612"/>
          </a:xfrm>
        </p:grpSpPr>
        <p:sp>
          <p:nvSpPr>
            <p:cNvPr id="112" name="文本框 2">
              <a:extLst>
                <a:ext uri="{FF2B5EF4-FFF2-40B4-BE49-F238E27FC236}">
                  <a16:creationId xmlns:a16="http://schemas.microsoft.com/office/drawing/2014/main" xmlns="" id="{C4548BD2-B361-48DE-AE1B-62F3794DBCE6}"/>
                </a:ext>
              </a:extLst>
            </p:cNvPr>
            <p:cNvSpPr txBox="1"/>
            <p:nvPr/>
          </p:nvSpPr>
          <p:spPr>
            <a:xfrm>
              <a:off x="665190" y="2382782"/>
              <a:ext cx="2937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납땜</a:t>
              </a:r>
              <a:endParaRPr lang="en-US" altLang="ko-KR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</p:txBody>
        </p:sp>
        <p:sp>
          <p:nvSpPr>
            <p:cNvPr id="113" name="文本框 2">
              <a:extLst>
                <a:ext uri="{FF2B5EF4-FFF2-40B4-BE49-F238E27FC236}">
                  <a16:creationId xmlns:a16="http://schemas.microsoft.com/office/drawing/2014/main" xmlns="" id="{C9A1C941-3716-454E-A0D7-1A77F499A669}"/>
                </a:ext>
              </a:extLst>
            </p:cNvPr>
            <p:cNvSpPr txBox="1"/>
            <p:nvPr/>
          </p:nvSpPr>
          <p:spPr>
            <a:xfrm>
              <a:off x="665189" y="2542289"/>
              <a:ext cx="3252591" cy="79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회로 납땜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[5%/5%]</a:t>
              </a: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xmlns="" id="{D19DE5EF-D4F5-4B39-B7B4-180D693D3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584" y="2272371"/>
              <a:ext cx="1" cy="756742"/>
            </a:xfrm>
            <a:prstGeom prst="line">
              <a:avLst/>
            </a:prstGeom>
            <a:ln w="1270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2">
              <a:extLst>
                <a:ext uri="{FF2B5EF4-FFF2-40B4-BE49-F238E27FC236}">
                  <a16:creationId xmlns:a16="http://schemas.microsoft.com/office/drawing/2014/main" xmlns="" id="{C4548BD2-B361-48DE-AE1B-62F3794DBCE6}"/>
                </a:ext>
              </a:extLst>
            </p:cNvPr>
            <p:cNvSpPr txBox="1"/>
            <p:nvPr/>
          </p:nvSpPr>
          <p:spPr>
            <a:xfrm>
              <a:off x="665190" y="3572101"/>
              <a:ext cx="2937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컨트롤러</a:t>
              </a:r>
              <a:endParaRPr lang="en-US" altLang="ko-KR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</p:txBody>
        </p:sp>
        <p:sp>
          <p:nvSpPr>
            <p:cNvPr id="116" name="文本框 2">
              <a:extLst>
                <a:ext uri="{FF2B5EF4-FFF2-40B4-BE49-F238E27FC236}">
                  <a16:creationId xmlns:a16="http://schemas.microsoft.com/office/drawing/2014/main" xmlns="" id="{C9A1C941-3716-454E-A0D7-1A77F499A669}"/>
                </a:ext>
              </a:extLst>
            </p:cNvPr>
            <p:cNvSpPr txBox="1"/>
            <p:nvPr/>
          </p:nvSpPr>
          <p:spPr>
            <a:xfrm>
              <a:off x="665189" y="3731608"/>
              <a:ext cx="32525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스위치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[10%/10%]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조이스틱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[10%/10%]</a:t>
              </a:r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xmlns="" id="{D19DE5EF-D4F5-4B39-B7B4-180D693D3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584" y="3461690"/>
              <a:ext cx="1" cy="756742"/>
            </a:xfrm>
            <a:prstGeom prst="line">
              <a:avLst/>
            </a:prstGeom>
            <a:ln w="1270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2">
              <a:extLst>
                <a:ext uri="{FF2B5EF4-FFF2-40B4-BE49-F238E27FC236}">
                  <a16:creationId xmlns:a16="http://schemas.microsoft.com/office/drawing/2014/main" xmlns="" id="{C4548BD2-B361-48DE-AE1B-62F3794DBCE6}"/>
                </a:ext>
              </a:extLst>
            </p:cNvPr>
            <p:cNvSpPr txBox="1"/>
            <p:nvPr/>
          </p:nvSpPr>
          <p:spPr>
            <a:xfrm>
              <a:off x="665190" y="5137147"/>
              <a:ext cx="2937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소자</a:t>
              </a:r>
              <a:endParaRPr lang="en-US" altLang="ko-KR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</p:txBody>
        </p:sp>
        <p:sp>
          <p:nvSpPr>
            <p:cNvPr id="119" name="文本框 2">
              <a:extLst>
                <a:ext uri="{FF2B5EF4-FFF2-40B4-BE49-F238E27FC236}">
                  <a16:creationId xmlns:a16="http://schemas.microsoft.com/office/drawing/2014/main" xmlns="" id="{C9A1C941-3716-454E-A0D7-1A77F499A669}"/>
                </a:ext>
              </a:extLst>
            </p:cNvPr>
            <p:cNvSpPr txBox="1"/>
            <p:nvPr/>
          </p:nvSpPr>
          <p:spPr>
            <a:xfrm>
              <a:off x="665189" y="5296654"/>
              <a:ext cx="32525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스피커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[0%/5%]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진동 모터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[0%/5%]</a:t>
              </a: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xmlns="" id="{D19DE5EF-D4F5-4B39-B7B4-180D693D3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584" y="5026736"/>
              <a:ext cx="1" cy="756742"/>
            </a:xfrm>
            <a:prstGeom prst="line">
              <a:avLst/>
            </a:prstGeom>
            <a:ln w="1270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4585537" y="2272371"/>
            <a:ext cx="3539677" cy="4019254"/>
            <a:chOff x="4585537" y="2272371"/>
            <a:chExt cx="3539677" cy="4019254"/>
          </a:xfrm>
        </p:grpSpPr>
        <p:sp>
          <p:nvSpPr>
            <p:cNvPr id="28" name="文本框 2">
              <a:extLst>
                <a:ext uri="{FF2B5EF4-FFF2-40B4-BE49-F238E27FC236}">
                  <a16:creationId xmlns:a16="http://schemas.microsoft.com/office/drawing/2014/main" xmlns="" id="{C4548BD2-B361-48DE-AE1B-62F3794DBCE6}"/>
                </a:ext>
              </a:extLst>
            </p:cNvPr>
            <p:cNvSpPr txBox="1"/>
            <p:nvPr/>
          </p:nvSpPr>
          <p:spPr>
            <a:xfrm>
              <a:off x="4872624" y="2382782"/>
              <a:ext cx="2937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화면</a:t>
              </a:r>
              <a:endParaRPr lang="en-US" altLang="ko-KR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</p:txBody>
        </p:sp>
        <p:sp>
          <p:nvSpPr>
            <p:cNvPr id="31" name="文本框 2">
              <a:extLst>
                <a:ext uri="{FF2B5EF4-FFF2-40B4-BE49-F238E27FC236}">
                  <a16:creationId xmlns:a16="http://schemas.microsoft.com/office/drawing/2014/main" xmlns="" id="{C9A1C941-3716-454E-A0D7-1A77F499A669}"/>
                </a:ext>
              </a:extLst>
            </p:cNvPr>
            <p:cNvSpPr txBox="1"/>
            <p:nvPr/>
          </p:nvSpPr>
          <p:spPr>
            <a:xfrm>
              <a:off x="4872623" y="2542289"/>
              <a:ext cx="32525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GLCD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칸 구성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[6%/6%]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아이템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,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지뢰 기능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[9%/9%]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전함 배치 기능 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[9%/9%]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알고리즘과 기타 기능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[10%/12%]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LED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구성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[5%/9%]</a:t>
              </a: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xmlns="" id="{D19DE5EF-D4F5-4B39-B7B4-180D693D3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6018" y="2272371"/>
              <a:ext cx="1" cy="756742"/>
            </a:xfrm>
            <a:prstGeom prst="line">
              <a:avLst/>
            </a:prstGeom>
            <a:ln w="1270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2">
              <a:extLst>
                <a:ext uri="{FF2B5EF4-FFF2-40B4-BE49-F238E27FC236}">
                  <a16:creationId xmlns:a16="http://schemas.microsoft.com/office/drawing/2014/main" xmlns="" id="{C4548BD2-B361-48DE-AE1B-62F3794DBCE6}"/>
                </a:ext>
              </a:extLst>
            </p:cNvPr>
            <p:cNvSpPr txBox="1"/>
            <p:nvPr/>
          </p:nvSpPr>
          <p:spPr>
            <a:xfrm>
              <a:off x="4772143" y="4931789"/>
              <a:ext cx="2937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1p, 2p</a:t>
              </a:r>
              <a:endParaRPr lang="en-US" altLang="ko-KR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</p:txBody>
        </p:sp>
        <p:sp>
          <p:nvSpPr>
            <p:cNvPr id="122" name="文本框 2">
              <a:extLst>
                <a:ext uri="{FF2B5EF4-FFF2-40B4-BE49-F238E27FC236}">
                  <a16:creationId xmlns:a16="http://schemas.microsoft.com/office/drawing/2014/main" xmlns="" id="{C9A1C941-3716-454E-A0D7-1A77F499A669}"/>
                </a:ext>
              </a:extLst>
            </p:cNvPr>
            <p:cNvSpPr txBox="1"/>
            <p:nvPr/>
          </p:nvSpPr>
          <p:spPr>
            <a:xfrm>
              <a:off x="4772142" y="5091296"/>
              <a:ext cx="32525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1p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기능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[10%/10%]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2p </a:t>
              </a:r>
              <a:r>
                <a:rPr lang="ko-KR" altLang="en-US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기능</a:t>
              </a:r>
              <a:r>
                <a:rPr lang="en-US" altLang="ko-KR" sz="1600" dirty="0">
                  <a:solidFill>
                    <a:srgbClr val="3B3B3B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Calibri Light" panose="020F0302020204030204" pitchFamily="34" charset="0"/>
                </a:rPr>
                <a:t>[0%/10%]</a:t>
              </a:r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xmlns="" id="{D19DE5EF-D4F5-4B39-B7B4-180D693D3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5537" y="4821378"/>
              <a:ext cx="1" cy="756742"/>
            </a:xfrm>
            <a:prstGeom prst="line">
              <a:avLst/>
            </a:prstGeom>
            <a:ln w="1270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67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835488" y="2548744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 구성</a:t>
            </a:r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역할 분담</a:t>
            </a:r>
            <a:endParaRPr lang="en-US" altLang="ko-KR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팀원 별 기여도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743B002-B6B9-450C-AF38-45FD1DF94FF8}"/>
              </a:ext>
            </a:extLst>
          </p:cNvPr>
          <p:cNvSpPr/>
          <p:nvPr/>
        </p:nvSpPr>
        <p:spPr>
          <a:xfrm>
            <a:off x="-1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6602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</p:spTree>
    <p:extLst>
      <p:ext uri="{BB962C8B-B14F-4D97-AF65-F5344CB8AC3E}">
        <p14:creationId xmlns:p14="http://schemas.microsoft.com/office/powerpoint/2010/main" val="30055965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13840" y="927105"/>
            <a:ext cx="8792036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제목 19">
            <a:extLst>
              <a:ext uri="{FF2B5EF4-FFF2-40B4-BE49-F238E27FC236}">
                <a16:creationId xmlns:a16="http://schemas.microsoft.com/office/drawing/2014/main" xmlns="" id="{FA9AC089-9F10-4535-B34A-5E45B7DC4569}"/>
              </a:ext>
            </a:extLst>
          </p:cNvPr>
          <p:cNvSpPr txBox="1">
            <a:spLocks/>
          </p:cNvSpPr>
          <p:nvPr/>
        </p:nvSpPr>
        <p:spPr>
          <a:xfrm>
            <a:off x="2349098" y="686576"/>
            <a:ext cx="3985673" cy="1141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자체 평가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FA2C8B7A-A6BD-4370-A154-471A3AAB7E7B}"/>
              </a:ext>
            </a:extLst>
          </p:cNvPr>
          <p:cNvCxnSpPr>
            <a:cxnSpLocks/>
          </p:cNvCxnSpPr>
          <p:nvPr/>
        </p:nvCxnSpPr>
        <p:spPr>
          <a:xfrm flipV="1">
            <a:off x="2435846" y="1929494"/>
            <a:ext cx="3848618" cy="266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9080057" y="927105"/>
            <a:ext cx="2961437" cy="5833913"/>
            <a:chOff x="9080057" y="927105"/>
            <a:chExt cx="2961437" cy="5833913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D1FC1969-B3B1-4C6C-9933-0290C3345054}"/>
                </a:ext>
              </a:extLst>
            </p:cNvPr>
            <p:cNvSpPr/>
            <p:nvPr/>
          </p:nvSpPr>
          <p:spPr>
            <a:xfrm>
              <a:off x="9080057" y="927105"/>
              <a:ext cx="2961437" cy="5833913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3AC12A19-E545-498A-B0F3-7BAFDB110E6C}"/>
                </a:ext>
              </a:extLst>
            </p:cNvPr>
            <p:cNvCxnSpPr/>
            <p:nvPr/>
          </p:nvCxnSpPr>
          <p:spPr>
            <a:xfrm>
              <a:off x="10387789" y="607210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216D94DA-A761-4AA3-B59D-E58EC5DBCE95}"/>
                </a:ext>
              </a:extLst>
            </p:cNvPr>
            <p:cNvCxnSpPr/>
            <p:nvPr/>
          </p:nvCxnSpPr>
          <p:spPr>
            <a:xfrm>
              <a:off x="10387789" y="597707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4E4FB710-C2BF-4F71-A837-6E47A0685823}"/>
                </a:ext>
              </a:extLst>
            </p:cNvPr>
            <p:cNvCxnSpPr/>
            <p:nvPr/>
          </p:nvCxnSpPr>
          <p:spPr>
            <a:xfrm>
              <a:off x="10387789" y="588204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xmlns="" id="{A0FDA57A-5EEF-4C0A-B5C6-25274CE831C8}"/>
                </a:ext>
              </a:extLst>
            </p:cNvPr>
            <p:cNvCxnSpPr/>
            <p:nvPr/>
          </p:nvCxnSpPr>
          <p:spPr>
            <a:xfrm>
              <a:off x="10387789" y="578702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xmlns="" id="{F4812A3A-6D27-42B2-9FDE-233880D322A4}"/>
                </a:ext>
              </a:extLst>
            </p:cNvPr>
            <p:cNvCxnSpPr/>
            <p:nvPr/>
          </p:nvCxnSpPr>
          <p:spPr>
            <a:xfrm>
              <a:off x="10387789" y="569199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xmlns="" id="{39D8AE9C-30CE-4E4E-9B10-1CDD3E69EDD6}"/>
                </a:ext>
              </a:extLst>
            </p:cNvPr>
            <p:cNvCxnSpPr/>
            <p:nvPr/>
          </p:nvCxnSpPr>
          <p:spPr>
            <a:xfrm>
              <a:off x="10387789" y="559697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08B7F0C0-1041-4103-8585-67467084ECED}"/>
                </a:ext>
              </a:extLst>
            </p:cNvPr>
            <p:cNvCxnSpPr/>
            <p:nvPr/>
          </p:nvCxnSpPr>
          <p:spPr>
            <a:xfrm>
              <a:off x="10387789" y="550194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D2EF9C66-C6BF-4D7F-A9D1-066B2FA7297C}"/>
                </a:ext>
              </a:extLst>
            </p:cNvPr>
            <p:cNvCxnSpPr/>
            <p:nvPr/>
          </p:nvCxnSpPr>
          <p:spPr>
            <a:xfrm>
              <a:off x="10387789" y="540691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A702956D-68FF-4B1F-8A1B-F2A030A32C79}"/>
                </a:ext>
              </a:extLst>
            </p:cNvPr>
            <p:cNvCxnSpPr/>
            <p:nvPr/>
          </p:nvCxnSpPr>
          <p:spPr>
            <a:xfrm>
              <a:off x="10387789" y="531189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9369B780-636E-415C-9BFF-8C0155EDDC49}"/>
                </a:ext>
              </a:extLst>
            </p:cNvPr>
            <p:cNvCxnSpPr>
              <a:cxnSpLocks/>
            </p:cNvCxnSpPr>
            <p:nvPr/>
          </p:nvCxnSpPr>
          <p:spPr>
            <a:xfrm>
              <a:off x="10387789" y="521686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xmlns="" id="{D23334E7-B832-4463-9714-2FF79013BE17}"/>
                </a:ext>
              </a:extLst>
            </p:cNvPr>
            <p:cNvCxnSpPr/>
            <p:nvPr/>
          </p:nvCxnSpPr>
          <p:spPr>
            <a:xfrm>
              <a:off x="10387789" y="512184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xmlns="" id="{2FC69404-9EB6-468A-8E90-830C59133A5E}"/>
                </a:ext>
              </a:extLst>
            </p:cNvPr>
            <p:cNvCxnSpPr/>
            <p:nvPr/>
          </p:nvCxnSpPr>
          <p:spPr>
            <a:xfrm>
              <a:off x="10387789" y="502681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A28E4396-F3CC-4C32-94A1-BCDCA9BF33CD}"/>
                </a:ext>
              </a:extLst>
            </p:cNvPr>
            <p:cNvCxnSpPr/>
            <p:nvPr/>
          </p:nvCxnSpPr>
          <p:spPr>
            <a:xfrm>
              <a:off x="10387789" y="493178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F6F3D556-1E3E-456A-B346-53C1A1696579}"/>
                </a:ext>
              </a:extLst>
            </p:cNvPr>
            <p:cNvCxnSpPr/>
            <p:nvPr/>
          </p:nvCxnSpPr>
          <p:spPr>
            <a:xfrm>
              <a:off x="10387789" y="483676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D533452D-60BE-426E-AB65-D93F53228D45}"/>
                </a:ext>
              </a:extLst>
            </p:cNvPr>
            <p:cNvCxnSpPr/>
            <p:nvPr/>
          </p:nvCxnSpPr>
          <p:spPr>
            <a:xfrm>
              <a:off x="10387789" y="474173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50BBCEFF-D493-457F-AA5F-4050634F1271}"/>
                </a:ext>
              </a:extLst>
            </p:cNvPr>
            <p:cNvCxnSpPr>
              <a:cxnSpLocks/>
            </p:cNvCxnSpPr>
            <p:nvPr/>
          </p:nvCxnSpPr>
          <p:spPr>
            <a:xfrm>
              <a:off x="10387789" y="4646711"/>
              <a:ext cx="578967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xmlns="" id="{A9CF6928-967B-404C-81F6-64551F7F755F}"/>
                </a:ext>
              </a:extLst>
            </p:cNvPr>
            <p:cNvCxnSpPr/>
            <p:nvPr/>
          </p:nvCxnSpPr>
          <p:spPr>
            <a:xfrm>
              <a:off x="10387789" y="455168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62A55D4F-DDC2-4EBA-9518-FB5751F88E9E}"/>
                </a:ext>
              </a:extLst>
            </p:cNvPr>
            <p:cNvCxnSpPr/>
            <p:nvPr/>
          </p:nvCxnSpPr>
          <p:spPr>
            <a:xfrm>
              <a:off x="10387789" y="445665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B0966ABB-04C6-4CD2-A56A-8D76FA2322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7789" y="436163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91AB47EB-BD71-47DA-B025-09A8D6270A98}"/>
                </a:ext>
              </a:extLst>
            </p:cNvPr>
            <p:cNvCxnSpPr>
              <a:cxnSpLocks/>
            </p:cNvCxnSpPr>
            <p:nvPr/>
          </p:nvCxnSpPr>
          <p:spPr>
            <a:xfrm>
              <a:off x="10387789" y="426660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8CB898A7-33AA-4F32-BFBD-712A35102A0D}"/>
                </a:ext>
              </a:extLst>
            </p:cNvPr>
            <p:cNvCxnSpPr/>
            <p:nvPr/>
          </p:nvCxnSpPr>
          <p:spPr>
            <a:xfrm>
              <a:off x="10387789" y="417158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037461C7-8CCF-4E14-A5D9-4D561645093F}"/>
                </a:ext>
              </a:extLst>
            </p:cNvPr>
            <p:cNvCxnSpPr/>
            <p:nvPr/>
          </p:nvCxnSpPr>
          <p:spPr>
            <a:xfrm>
              <a:off x="10387789" y="407655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0A27D9A7-6F7B-4717-A688-6E153D092964}"/>
                </a:ext>
              </a:extLst>
            </p:cNvPr>
            <p:cNvCxnSpPr/>
            <p:nvPr/>
          </p:nvCxnSpPr>
          <p:spPr>
            <a:xfrm>
              <a:off x="10387789" y="398152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xmlns="" id="{55042642-F2B1-4A4B-B980-FC71A5AF6567}"/>
                </a:ext>
              </a:extLst>
            </p:cNvPr>
            <p:cNvCxnSpPr/>
            <p:nvPr/>
          </p:nvCxnSpPr>
          <p:spPr>
            <a:xfrm>
              <a:off x="10387789" y="388650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57A2FCAF-7F38-4D9B-AC18-6257B15A058E}"/>
                </a:ext>
              </a:extLst>
            </p:cNvPr>
            <p:cNvCxnSpPr/>
            <p:nvPr/>
          </p:nvCxnSpPr>
          <p:spPr>
            <a:xfrm>
              <a:off x="10387789" y="379147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78BB8D19-50D8-44A4-B6E1-EFE091ED8E9E}"/>
                </a:ext>
              </a:extLst>
            </p:cNvPr>
            <p:cNvCxnSpPr/>
            <p:nvPr/>
          </p:nvCxnSpPr>
          <p:spPr>
            <a:xfrm>
              <a:off x="10387789" y="369645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8A913553-1E00-4752-BA9F-AFF3AC30E7B2}"/>
                </a:ext>
              </a:extLst>
            </p:cNvPr>
            <p:cNvCxnSpPr/>
            <p:nvPr/>
          </p:nvCxnSpPr>
          <p:spPr>
            <a:xfrm>
              <a:off x="10387789" y="360142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0E09CD22-E7FE-4ED0-80A1-B2432599AC14}"/>
                </a:ext>
              </a:extLst>
            </p:cNvPr>
            <p:cNvCxnSpPr/>
            <p:nvPr/>
          </p:nvCxnSpPr>
          <p:spPr>
            <a:xfrm>
              <a:off x="10387789" y="350639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xmlns="" id="{1D109F25-EE7F-4FF1-99E9-EE2A8398B478}"/>
                </a:ext>
              </a:extLst>
            </p:cNvPr>
            <p:cNvCxnSpPr/>
            <p:nvPr/>
          </p:nvCxnSpPr>
          <p:spPr>
            <a:xfrm>
              <a:off x="10387789" y="341137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xmlns="" id="{62828876-A3D5-4F9E-9FDB-8F04C6794EF1}"/>
                </a:ext>
              </a:extLst>
            </p:cNvPr>
            <p:cNvCxnSpPr/>
            <p:nvPr/>
          </p:nvCxnSpPr>
          <p:spPr>
            <a:xfrm>
              <a:off x="10387789" y="331634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3519903F-94C7-4B65-8189-4739939A8532}"/>
                </a:ext>
              </a:extLst>
            </p:cNvPr>
            <p:cNvCxnSpPr/>
            <p:nvPr/>
          </p:nvCxnSpPr>
          <p:spPr>
            <a:xfrm>
              <a:off x="10387789" y="322132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E8B6603-575F-4256-835A-B152458F4FEB}"/>
                </a:ext>
              </a:extLst>
            </p:cNvPr>
            <p:cNvCxnSpPr/>
            <p:nvPr/>
          </p:nvCxnSpPr>
          <p:spPr>
            <a:xfrm>
              <a:off x="10387789" y="312629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81613FD-A83E-434C-86A1-702B795CA2F3}"/>
                </a:ext>
              </a:extLst>
            </p:cNvPr>
            <p:cNvCxnSpPr/>
            <p:nvPr/>
          </p:nvCxnSpPr>
          <p:spPr>
            <a:xfrm>
              <a:off x="10387789" y="303126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xmlns="" id="{55CEF159-0F75-4C1A-BBBF-DD7B5BAA8EF1}"/>
                </a:ext>
              </a:extLst>
            </p:cNvPr>
            <p:cNvCxnSpPr/>
            <p:nvPr/>
          </p:nvCxnSpPr>
          <p:spPr>
            <a:xfrm>
              <a:off x="10387789" y="2936243"/>
              <a:ext cx="1449307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xmlns="" id="{B1DA0115-41DB-4266-B4A9-26F6E2A810C8}"/>
                </a:ext>
              </a:extLst>
            </p:cNvPr>
            <p:cNvCxnSpPr/>
            <p:nvPr/>
          </p:nvCxnSpPr>
          <p:spPr>
            <a:xfrm>
              <a:off x="10387789" y="284121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xmlns="" id="{6D3A177E-365C-4E1D-A092-3A125086E1CC}"/>
                </a:ext>
              </a:extLst>
            </p:cNvPr>
            <p:cNvCxnSpPr/>
            <p:nvPr/>
          </p:nvCxnSpPr>
          <p:spPr>
            <a:xfrm>
              <a:off x="10387789" y="274619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xmlns="" id="{E921ED57-702D-4A22-992A-A308B248E580}"/>
                </a:ext>
              </a:extLst>
            </p:cNvPr>
            <p:cNvCxnSpPr/>
            <p:nvPr/>
          </p:nvCxnSpPr>
          <p:spPr>
            <a:xfrm>
              <a:off x="10387789" y="265116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xmlns="" id="{931FD77D-1D66-4709-98B0-39C343E7BD9D}"/>
                </a:ext>
              </a:extLst>
            </p:cNvPr>
            <p:cNvCxnSpPr/>
            <p:nvPr/>
          </p:nvCxnSpPr>
          <p:spPr>
            <a:xfrm>
              <a:off x="10387789" y="255613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xmlns="" id="{F8B7CFB2-555D-4475-94AC-C7A027CBE8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7789" y="246111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xmlns="" id="{B2F358D6-0A06-45FA-9469-94249B90450E}"/>
                </a:ext>
              </a:extLst>
            </p:cNvPr>
            <p:cNvCxnSpPr/>
            <p:nvPr/>
          </p:nvCxnSpPr>
          <p:spPr>
            <a:xfrm>
              <a:off x="10387789" y="236608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xmlns="" id="{A71B053E-08D0-4AB1-8E2F-CEF94F64E93E}"/>
                </a:ext>
              </a:extLst>
            </p:cNvPr>
            <p:cNvCxnSpPr/>
            <p:nvPr/>
          </p:nvCxnSpPr>
          <p:spPr>
            <a:xfrm>
              <a:off x="10387789" y="227106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xmlns="" id="{72B9F5ED-13D1-4A67-AB63-1FE1F7619C38}"/>
                </a:ext>
              </a:extLst>
            </p:cNvPr>
            <p:cNvCxnSpPr/>
            <p:nvPr/>
          </p:nvCxnSpPr>
          <p:spPr>
            <a:xfrm>
              <a:off x="10387789" y="217603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xmlns="" id="{97183C65-0DE9-4471-BCAF-8498399E729B}"/>
                </a:ext>
              </a:extLst>
            </p:cNvPr>
            <p:cNvCxnSpPr/>
            <p:nvPr/>
          </p:nvCxnSpPr>
          <p:spPr>
            <a:xfrm>
              <a:off x="10387789" y="208100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xmlns="" id="{8D7675A6-956A-4F08-BD7B-09C4EE68D351}"/>
                </a:ext>
              </a:extLst>
            </p:cNvPr>
            <p:cNvCxnSpPr/>
            <p:nvPr/>
          </p:nvCxnSpPr>
          <p:spPr>
            <a:xfrm>
              <a:off x="10387789" y="1985983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xmlns="" id="{E583F9EA-6B18-45A9-BD7E-036F07E47515}"/>
                </a:ext>
              </a:extLst>
            </p:cNvPr>
            <p:cNvCxnSpPr/>
            <p:nvPr/>
          </p:nvCxnSpPr>
          <p:spPr>
            <a:xfrm>
              <a:off x="10387789" y="1890957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xmlns="" id="{B40747DD-8C11-42CE-8308-1EF3BEB8994D}"/>
                </a:ext>
              </a:extLst>
            </p:cNvPr>
            <p:cNvCxnSpPr/>
            <p:nvPr/>
          </p:nvCxnSpPr>
          <p:spPr>
            <a:xfrm>
              <a:off x="10387789" y="1795931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xmlns="" id="{591A25CC-5603-4A39-8C81-7A8F52522211}"/>
                </a:ext>
              </a:extLst>
            </p:cNvPr>
            <p:cNvCxnSpPr/>
            <p:nvPr/>
          </p:nvCxnSpPr>
          <p:spPr>
            <a:xfrm>
              <a:off x="10387789" y="1700905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xmlns="" id="{A9662A7D-7520-486D-B315-EB4C9BA03294}"/>
                </a:ext>
              </a:extLst>
            </p:cNvPr>
            <p:cNvCxnSpPr/>
            <p:nvPr/>
          </p:nvCxnSpPr>
          <p:spPr>
            <a:xfrm>
              <a:off x="10387789" y="1605879"/>
              <a:ext cx="57015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EFD2A8F6-527A-4AF0-81B1-AC4826AA4896}"/>
                </a:ext>
              </a:extLst>
            </p:cNvPr>
            <p:cNvSpPr/>
            <p:nvPr/>
          </p:nvSpPr>
          <p:spPr>
            <a:xfrm>
              <a:off x="10167889" y="2936243"/>
              <a:ext cx="45719" cy="31507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C0974394-29ED-40F8-9125-37A19AEA0719}"/>
                </a:ext>
              </a:extLst>
            </p:cNvPr>
            <p:cNvSpPr txBox="1"/>
            <p:nvPr/>
          </p:nvSpPr>
          <p:spPr>
            <a:xfrm>
              <a:off x="9679908" y="6137114"/>
              <a:ext cx="1755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전체 달성도</a:t>
              </a:r>
            </a:p>
          </p:txBody>
        </p:sp>
        <p:sp>
          <p:nvSpPr>
            <p:cNvPr id="102" name="눈물 방울 101">
              <a:extLst>
                <a:ext uri="{FF2B5EF4-FFF2-40B4-BE49-F238E27FC236}">
                  <a16:creationId xmlns:a16="http://schemas.microsoft.com/office/drawing/2014/main" xmlns="" id="{05B27C5D-3129-49D9-99A1-833979AADC4C}"/>
                </a:ext>
              </a:extLst>
            </p:cNvPr>
            <p:cNvSpPr/>
            <p:nvPr/>
          </p:nvSpPr>
          <p:spPr>
            <a:xfrm rot="2571366">
              <a:off x="9691376" y="2776995"/>
              <a:ext cx="287407" cy="29628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C4778E40-7EC3-4A86-8105-B69F368902E9}"/>
                </a:ext>
              </a:extLst>
            </p:cNvPr>
            <p:cNvSpPr txBox="1"/>
            <p:nvPr/>
          </p:nvSpPr>
          <p:spPr>
            <a:xfrm>
              <a:off x="10966756" y="2477574"/>
              <a:ext cx="969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74%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10496801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자체평가</a:t>
            </a:r>
          </a:p>
        </p:txBody>
      </p:sp>
      <p:sp>
        <p:nvSpPr>
          <p:cNvPr id="112" name="文本框 2">
            <a:extLst>
              <a:ext uri="{FF2B5EF4-FFF2-40B4-BE49-F238E27FC236}">
                <a16:creationId xmlns:a16="http://schemas.microsoft.com/office/drawing/2014/main" xmlns="" id="{C4548BD2-B361-48DE-AE1B-62F3794DBCE6}"/>
              </a:ext>
            </a:extLst>
          </p:cNvPr>
          <p:cNvSpPr txBox="1"/>
          <p:nvPr/>
        </p:nvSpPr>
        <p:spPr>
          <a:xfrm>
            <a:off x="1027635" y="2382782"/>
            <a:ext cx="293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납땜</a:t>
            </a:r>
            <a:endParaRPr lang="en-US" altLang="ko-KR" sz="1700" dirty="0">
              <a:solidFill>
                <a:srgbClr val="242424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113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-9149073" y="2542289"/>
            <a:ext cx="3252591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회로 납땜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[5%/5%]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xmlns="" id="{D19DE5EF-D4F5-4B39-B7B4-180D693D366C}"/>
              </a:ext>
            </a:extLst>
          </p:cNvPr>
          <p:cNvCxnSpPr>
            <a:cxnSpLocks/>
          </p:cNvCxnSpPr>
          <p:nvPr/>
        </p:nvCxnSpPr>
        <p:spPr>
          <a:xfrm flipH="1">
            <a:off x="841029" y="2272371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-9149073" y="3731608"/>
            <a:ext cx="3252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스위치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[10%/10%]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조이스틱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[10%/10%]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D86A0A-B076-4A55-9EB4-B05B49FBF6D9}"/>
              </a:ext>
            </a:extLst>
          </p:cNvPr>
          <p:cNvGrpSpPr/>
          <p:nvPr/>
        </p:nvGrpSpPr>
        <p:grpSpPr>
          <a:xfrm>
            <a:off x="825806" y="3133122"/>
            <a:ext cx="3124140" cy="756742"/>
            <a:chOff x="638280" y="3461690"/>
            <a:chExt cx="3124140" cy="756742"/>
          </a:xfrm>
        </p:grpSpPr>
        <p:sp>
          <p:nvSpPr>
            <p:cNvPr id="115" name="文本框 2">
              <a:extLst>
                <a:ext uri="{FF2B5EF4-FFF2-40B4-BE49-F238E27FC236}">
                  <a16:creationId xmlns:a16="http://schemas.microsoft.com/office/drawing/2014/main" xmlns="" id="{C4548BD2-B361-48DE-AE1B-62F3794DBCE6}"/>
                </a:ext>
              </a:extLst>
            </p:cNvPr>
            <p:cNvSpPr txBox="1"/>
            <p:nvPr/>
          </p:nvSpPr>
          <p:spPr>
            <a:xfrm>
              <a:off x="824886" y="3572101"/>
              <a:ext cx="2937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컨트롤러</a:t>
              </a:r>
              <a:endParaRPr lang="en-US" altLang="ko-KR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xmlns="" id="{D19DE5EF-D4F5-4B39-B7B4-180D693D3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80" y="3461690"/>
              <a:ext cx="1" cy="756742"/>
            </a:xfrm>
            <a:prstGeom prst="line">
              <a:avLst/>
            </a:prstGeom>
            <a:ln w="1270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-9149073" y="5296654"/>
            <a:ext cx="3252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스피커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[0%/5%]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진동 모터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[0%/5%]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0235EC4-E73B-4333-BE43-44E3E712F2A8}"/>
              </a:ext>
            </a:extLst>
          </p:cNvPr>
          <p:cNvGrpSpPr/>
          <p:nvPr/>
        </p:nvGrpSpPr>
        <p:grpSpPr>
          <a:xfrm>
            <a:off x="825806" y="3981277"/>
            <a:ext cx="3124140" cy="756742"/>
            <a:chOff x="-9335678" y="5026736"/>
            <a:chExt cx="3124140" cy="756742"/>
          </a:xfrm>
        </p:grpSpPr>
        <p:sp>
          <p:nvSpPr>
            <p:cNvPr id="118" name="文本框 2">
              <a:extLst>
                <a:ext uri="{FF2B5EF4-FFF2-40B4-BE49-F238E27FC236}">
                  <a16:creationId xmlns:a16="http://schemas.microsoft.com/office/drawing/2014/main" xmlns="" id="{C4548BD2-B361-48DE-AE1B-62F3794DBCE6}"/>
                </a:ext>
              </a:extLst>
            </p:cNvPr>
            <p:cNvSpPr txBox="1"/>
            <p:nvPr/>
          </p:nvSpPr>
          <p:spPr>
            <a:xfrm>
              <a:off x="-9149072" y="5137147"/>
              <a:ext cx="2937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rgbClr val="242424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Calibri Light" panose="020F0302020204030204" pitchFamily="34" charset="0"/>
                </a:rPr>
                <a:t>소자</a:t>
              </a:r>
              <a:endParaRPr lang="en-US" altLang="ko-KR" sz="1700" dirty="0">
                <a:solidFill>
                  <a:srgbClr val="24242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xmlns="" id="{D19DE5EF-D4F5-4B39-B7B4-180D693D3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335678" y="5026736"/>
              <a:ext cx="1" cy="756742"/>
            </a:xfrm>
            <a:prstGeom prst="line">
              <a:avLst/>
            </a:prstGeom>
            <a:ln w="127000">
              <a:solidFill>
                <a:srgbClr val="292929">
                  <a:alpha val="6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">
            <a:extLst>
              <a:ext uri="{FF2B5EF4-FFF2-40B4-BE49-F238E27FC236}">
                <a16:creationId xmlns:a16="http://schemas.microsoft.com/office/drawing/2014/main" xmlns="" id="{C4548BD2-B361-48DE-AE1B-62F3794DBCE6}"/>
              </a:ext>
            </a:extLst>
          </p:cNvPr>
          <p:cNvSpPr txBox="1"/>
          <p:nvPr/>
        </p:nvSpPr>
        <p:spPr>
          <a:xfrm>
            <a:off x="1027635" y="4935676"/>
            <a:ext cx="293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화면</a:t>
            </a:r>
            <a:endParaRPr lang="en-US" altLang="ko-KR" sz="1700" dirty="0">
              <a:solidFill>
                <a:srgbClr val="242424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-4941639" y="2542289"/>
            <a:ext cx="3252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GLCD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칸 구성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[6%/6%]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아이템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지뢰 기능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[9%/9%]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전함 배치 기능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[9%/9%]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알고리즘과 기타 기능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[10%/12%]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LED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구성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[5%/9%]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D19DE5EF-D4F5-4B39-B7B4-180D693D366C}"/>
              </a:ext>
            </a:extLst>
          </p:cNvPr>
          <p:cNvCxnSpPr>
            <a:cxnSpLocks/>
          </p:cNvCxnSpPr>
          <p:nvPr/>
        </p:nvCxnSpPr>
        <p:spPr>
          <a:xfrm flipH="1">
            <a:off x="841029" y="4825265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2">
            <a:extLst>
              <a:ext uri="{FF2B5EF4-FFF2-40B4-BE49-F238E27FC236}">
                <a16:creationId xmlns:a16="http://schemas.microsoft.com/office/drawing/2014/main" xmlns="" id="{C4548BD2-B361-48DE-AE1B-62F3794DBCE6}"/>
              </a:ext>
            </a:extLst>
          </p:cNvPr>
          <p:cNvSpPr txBox="1"/>
          <p:nvPr/>
        </p:nvSpPr>
        <p:spPr>
          <a:xfrm>
            <a:off x="1027635" y="5748935"/>
            <a:ext cx="293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24242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1p, 2p</a:t>
            </a:r>
            <a:endParaRPr lang="en-US" altLang="ko-KR" sz="1700" dirty="0">
              <a:solidFill>
                <a:srgbClr val="242424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122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-5042120" y="5091296"/>
            <a:ext cx="3252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1p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기능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[10%/10%]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2p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기능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[0%/10%]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xmlns="" id="{D19DE5EF-D4F5-4B39-B7B4-180D693D366C}"/>
              </a:ext>
            </a:extLst>
          </p:cNvPr>
          <p:cNvCxnSpPr>
            <a:cxnSpLocks/>
          </p:cNvCxnSpPr>
          <p:nvPr/>
        </p:nvCxnSpPr>
        <p:spPr>
          <a:xfrm flipH="1">
            <a:off x="841029" y="5638524"/>
            <a:ext cx="1" cy="756742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모서리가 둥근 직사각형 5">
            <a:extLst>
              <a:ext uri="{FF2B5EF4-FFF2-40B4-BE49-F238E27FC236}">
                <a16:creationId xmlns:a16="http://schemas.microsoft.com/office/drawing/2014/main" xmlns="" id="{C5BAE70A-A267-412F-92A8-871E05565E6C}"/>
              </a:ext>
            </a:extLst>
          </p:cNvPr>
          <p:cNvSpPr/>
          <p:nvPr/>
        </p:nvSpPr>
        <p:spPr>
          <a:xfrm>
            <a:off x="4726104" y="5942386"/>
            <a:ext cx="3189148" cy="393593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D51A752C-1766-40F4-A98A-0326BA904A43}"/>
              </a:ext>
            </a:extLst>
          </p:cNvPr>
          <p:cNvSpPr txBox="1"/>
          <p:nvPr/>
        </p:nvSpPr>
        <p:spPr>
          <a:xfrm>
            <a:off x="4812895" y="5975531"/>
            <a:ext cx="2951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 분야 달성도</a:t>
            </a:r>
          </a:p>
        </p:txBody>
      </p:sp>
      <p:grpSp>
        <p:nvGrpSpPr>
          <p:cNvPr id="109" name="Group 15">
            <a:extLst>
              <a:ext uri="{FF2B5EF4-FFF2-40B4-BE49-F238E27FC236}">
                <a16:creationId xmlns:a16="http://schemas.microsoft.com/office/drawing/2014/main" xmlns="" id="{701A36E4-447E-41FF-9ACA-23BCA4E1B85F}"/>
              </a:ext>
            </a:extLst>
          </p:cNvPr>
          <p:cNvGrpSpPr/>
          <p:nvPr/>
        </p:nvGrpSpPr>
        <p:grpSpPr>
          <a:xfrm>
            <a:off x="4498906" y="3126295"/>
            <a:ext cx="3828003" cy="2543847"/>
            <a:chOff x="714174" y="1657350"/>
            <a:chExt cx="2228954" cy="1683224"/>
          </a:xfrm>
        </p:grpSpPr>
        <p:cxnSp>
          <p:nvCxnSpPr>
            <p:cNvPr id="124" name="Straight Connector 16">
              <a:extLst>
                <a:ext uri="{FF2B5EF4-FFF2-40B4-BE49-F238E27FC236}">
                  <a16:creationId xmlns:a16="http://schemas.microsoft.com/office/drawing/2014/main" xmlns="" id="{E0B7F9A0-4032-4484-AA81-18ED309C5430}"/>
                </a:ext>
              </a:extLst>
            </p:cNvPr>
            <p:cNvCxnSpPr>
              <a:cxnSpLocks/>
            </p:cNvCxnSpPr>
            <p:nvPr/>
          </p:nvCxnSpPr>
          <p:spPr>
            <a:xfrm>
              <a:off x="714174" y="3340574"/>
              <a:ext cx="2228954" cy="0"/>
            </a:xfrm>
            <a:prstGeom prst="line">
              <a:avLst/>
            </a:prstGeom>
            <a:noFill/>
            <a:ln w="76200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125" name="Group 17">
              <a:extLst>
                <a:ext uri="{FF2B5EF4-FFF2-40B4-BE49-F238E27FC236}">
                  <a16:creationId xmlns:a16="http://schemas.microsoft.com/office/drawing/2014/main" xmlns="" id="{00899FFF-90DA-4C58-92D9-6047651F1FD2}"/>
                </a:ext>
              </a:extLst>
            </p:cNvPr>
            <p:cNvGrpSpPr/>
            <p:nvPr/>
          </p:nvGrpSpPr>
          <p:grpSpPr>
            <a:xfrm>
              <a:off x="951571" y="1657350"/>
              <a:ext cx="202844" cy="1676400"/>
              <a:chOff x="951571" y="1657350"/>
              <a:chExt cx="202844" cy="1676400"/>
            </a:xfrm>
          </p:grpSpPr>
          <p:cxnSp>
            <p:nvCxnSpPr>
              <p:cNvPr id="138" name="Straight Connector 34">
                <a:extLst>
                  <a:ext uri="{FF2B5EF4-FFF2-40B4-BE49-F238E27FC236}">
                    <a16:creationId xmlns:a16="http://schemas.microsoft.com/office/drawing/2014/main" xmlns="" id="{53B3468B-4D6E-487A-943B-3965ECF10E25}"/>
                  </a:ext>
                </a:extLst>
              </p:cNvPr>
              <p:cNvCxnSpPr/>
              <p:nvPr/>
            </p:nvCxnSpPr>
            <p:spPr>
              <a:xfrm flipV="1">
                <a:off x="1052993" y="1657350"/>
                <a:ext cx="0" cy="1676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headEnd type="oval" w="med" len="med"/>
                <a:tailEnd type="oval" w="med" len="med"/>
              </a:ln>
              <a:effectLst/>
            </p:spPr>
          </p:cxnSp>
          <p:sp>
            <p:nvSpPr>
              <p:cNvPr id="139" name="Rounded Rectangle 35">
                <a:extLst>
                  <a:ext uri="{FF2B5EF4-FFF2-40B4-BE49-F238E27FC236}">
                    <a16:creationId xmlns:a16="http://schemas.microsoft.com/office/drawing/2014/main" xmlns="" id="{71CEF5EB-9956-46FE-B4D9-FEBA09A157BC}"/>
                  </a:ext>
                </a:extLst>
              </p:cNvPr>
              <p:cNvSpPr/>
              <p:nvPr/>
            </p:nvSpPr>
            <p:spPr>
              <a:xfrm>
                <a:off x="951571" y="1661867"/>
                <a:ext cx="202844" cy="1595682"/>
              </a:xfrm>
              <a:prstGeom prst="round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99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8">
              <a:extLst>
                <a:ext uri="{FF2B5EF4-FFF2-40B4-BE49-F238E27FC236}">
                  <a16:creationId xmlns:a16="http://schemas.microsoft.com/office/drawing/2014/main" xmlns="" id="{6AA9EBA2-004A-4542-A3BC-772376319C5C}"/>
                </a:ext>
              </a:extLst>
            </p:cNvPr>
            <p:cNvGrpSpPr/>
            <p:nvPr/>
          </p:nvGrpSpPr>
          <p:grpSpPr>
            <a:xfrm>
              <a:off x="1336791" y="1657350"/>
              <a:ext cx="202844" cy="1676400"/>
              <a:chOff x="1346378" y="1657350"/>
              <a:chExt cx="202844" cy="1676400"/>
            </a:xfrm>
          </p:grpSpPr>
          <p:cxnSp>
            <p:nvCxnSpPr>
              <p:cNvPr id="136" name="Straight Connector 32">
                <a:extLst>
                  <a:ext uri="{FF2B5EF4-FFF2-40B4-BE49-F238E27FC236}">
                    <a16:creationId xmlns:a16="http://schemas.microsoft.com/office/drawing/2014/main" xmlns="" id="{3CC15E83-CA64-4641-BCB0-77B393A2046B}"/>
                  </a:ext>
                </a:extLst>
              </p:cNvPr>
              <p:cNvCxnSpPr/>
              <p:nvPr/>
            </p:nvCxnSpPr>
            <p:spPr>
              <a:xfrm flipV="1">
                <a:off x="1447800" y="1657350"/>
                <a:ext cx="0" cy="1676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headEnd type="oval" w="med" len="med"/>
                <a:tailEnd type="oval" w="med" len="med"/>
              </a:ln>
              <a:effectLst/>
            </p:spPr>
          </p:cxnSp>
          <p:sp>
            <p:nvSpPr>
              <p:cNvPr id="137" name="Rounded Rectangle 33">
                <a:extLst>
                  <a:ext uri="{FF2B5EF4-FFF2-40B4-BE49-F238E27FC236}">
                    <a16:creationId xmlns:a16="http://schemas.microsoft.com/office/drawing/2014/main" xmlns="" id="{DB1C8E42-54A7-4615-920F-6CEF6AB0B000}"/>
                  </a:ext>
                </a:extLst>
              </p:cNvPr>
              <p:cNvSpPr/>
              <p:nvPr/>
            </p:nvSpPr>
            <p:spPr>
              <a:xfrm>
                <a:off x="1346378" y="1661867"/>
                <a:ext cx="202844" cy="1595682"/>
              </a:xfrm>
              <a:prstGeom prst="roundRect">
                <a:avLst/>
              </a:prstGeom>
              <a:solidFill>
                <a:srgbClr val="40937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99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7" name="Group 19">
              <a:extLst>
                <a:ext uri="{FF2B5EF4-FFF2-40B4-BE49-F238E27FC236}">
                  <a16:creationId xmlns:a16="http://schemas.microsoft.com/office/drawing/2014/main" xmlns="" id="{28C17CF0-0BAD-4168-8784-AB5DE9BE08CF}"/>
                </a:ext>
              </a:extLst>
            </p:cNvPr>
            <p:cNvGrpSpPr/>
            <p:nvPr/>
          </p:nvGrpSpPr>
          <p:grpSpPr>
            <a:xfrm>
              <a:off x="1722011" y="1657350"/>
              <a:ext cx="202844" cy="1676400"/>
              <a:chOff x="1695492" y="1657350"/>
              <a:chExt cx="202844" cy="1676400"/>
            </a:xfrm>
          </p:grpSpPr>
          <p:cxnSp>
            <p:nvCxnSpPr>
              <p:cNvPr id="134" name="Straight Connector 30">
                <a:extLst>
                  <a:ext uri="{FF2B5EF4-FFF2-40B4-BE49-F238E27FC236}">
                    <a16:creationId xmlns:a16="http://schemas.microsoft.com/office/drawing/2014/main" xmlns="" id="{077A6EB5-876A-4A9E-9A7F-46455CA9B332}"/>
                  </a:ext>
                </a:extLst>
              </p:cNvPr>
              <p:cNvCxnSpPr/>
              <p:nvPr/>
            </p:nvCxnSpPr>
            <p:spPr>
              <a:xfrm flipV="1">
                <a:off x="1796914" y="1657350"/>
                <a:ext cx="0" cy="1676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headEnd type="oval" w="med" len="med"/>
                <a:tailEnd type="oval" w="med" len="med"/>
              </a:ln>
              <a:effectLst/>
            </p:spPr>
          </p:cxnSp>
          <p:sp>
            <p:nvSpPr>
              <p:cNvPr id="135" name="Rounded Rectangle 31">
                <a:extLst>
                  <a:ext uri="{FF2B5EF4-FFF2-40B4-BE49-F238E27FC236}">
                    <a16:creationId xmlns:a16="http://schemas.microsoft.com/office/drawing/2014/main" xmlns="" id="{1ED12B5B-0E9A-4B2A-AEEC-0CD0A14F1646}"/>
                  </a:ext>
                </a:extLst>
              </p:cNvPr>
              <p:cNvSpPr/>
              <p:nvPr/>
            </p:nvSpPr>
            <p:spPr>
              <a:xfrm>
                <a:off x="1695492" y="3166403"/>
                <a:ext cx="202844" cy="91147"/>
              </a:xfrm>
              <a:prstGeom prst="round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99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8" name="Group 20">
              <a:extLst>
                <a:ext uri="{FF2B5EF4-FFF2-40B4-BE49-F238E27FC236}">
                  <a16:creationId xmlns:a16="http://schemas.microsoft.com/office/drawing/2014/main" xmlns="" id="{AA11FF46-C4D8-42AC-87EE-9415171645D2}"/>
                </a:ext>
              </a:extLst>
            </p:cNvPr>
            <p:cNvGrpSpPr/>
            <p:nvPr/>
          </p:nvGrpSpPr>
          <p:grpSpPr>
            <a:xfrm>
              <a:off x="2107231" y="1657350"/>
              <a:ext cx="202844" cy="1676400"/>
              <a:chOff x="2090299" y="1657350"/>
              <a:chExt cx="202844" cy="1676400"/>
            </a:xfrm>
          </p:grpSpPr>
          <p:cxnSp>
            <p:nvCxnSpPr>
              <p:cNvPr id="132" name="Straight Connector 27">
                <a:extLst>
                  <a:ext uri="{FF2B5EF4-FFF2-40B4-BE49-F238E27FC236}">
                    <a16:creationId xmlns:a16="http://schemas.microsoft.com/office/drawing/2014/main" xmlns="" id="{E72643AE-C9A3-4F15-9B97-4F2D6BD7F47D}"/>
                  </a:ext>
                </a:extLst>
              </p:cNvPr>
              <p:cNvCxnSpPr/>
              <p:nvPr/>
            </p:nvCxnSpPr>
            <p:spPr>
              <a:xfrm flipV="1">
                <a:off x="2191721" y="1657350"/>
                <a:ext cx="0" cy="1676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headEnd type="oval" w="med" len="med"/>
                <a:tailEnd type="oval" w="med" len="med"/>
              </a:ln>
              <a:effectLst/>
            </p:spPr>
          </p:cxnSp>
          <p:sp>
            <p:nvSpPr>
              <p:cNvPr id="133" name="Rounded Rectangle 29">
                <a:extLst>
                  <a:ext uri="{FF2B5EF4-FFF2-40B4-BE49-F238E27FC236}">
                    <a16:creationId xmlns:a16="http://schemas.microsoft.com/office/drawing/2014/main" xmlns="" id="{AEEA5690-735C-4706-BD9A-19CD1CC7CE11}"/>
                  </a:ext>
                </a:extLst>
              </p:cNvPr>
              <p:cNvSpPr/>
              <p:nvPr/>
            </p:nvSpPr>
            <p:spPr>
              <a:xfrm>
                <a:off x="2090299" y="1971737"/>
                <a:ext cx="202844" cy="1285814"/>
              </a:xfrm>
              <a:prstGeom prst="roundRect">
                <a:avLst/>
              </a:prstGeom>
              <a:solidFill>
                <a:srgbClr val="40937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99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21">
              <a:extLst>
                <a:ext uri="{FF2B5EF4-FFF2-40B4-BE49-F238E27FC236}">
                  <a16:creationId xmlns:a16="http://schemas.microsoft.com/office/drawing/2014/main" xmlns="" id="{C95D2A0D-EBD7-49CD-B0A0-AAD772D8CFA3}"/>
                </a:ext>
              </a:extLst>
            </p:cNvPr>
            <p:cNvGrpSpPr/>
            <p:nvPr/>
          </p:nvGrpSpPr>
          <p:grpSpPr>
            <a:xfrm>
              <a:off x="2492451" y="1657350"/>
              <a:ext cx="202844" cy="1676400"/>
              <a:chOff x="2482864" y="1657350"/>
              <a:chExt cx="202844" cy="1676400"/>
            </a:xfrm>
          </p:grpSpPr>
          <p:cxnSp>
            <p:nvCxnSpPr>
              <p:cNvPr id="130" name="Straight Connector 25">
                <a:extLst>
                  <a:ext uri="{FF2B5EF4-FFF2-40B4-BE49-F238E27FC236}">
                    <a16:creationId xmlns:a16="http://schemas.microsoft.com/office/drawing/2014/main" xmlns="" id="{F743A9B4-9B28-4A23-BE88-093602E3B0C2}"/>
                  </a:ext>
                </a:extLst>
              </p:cNvPr>
              <p:cNvCxnSpPr/>
              <p:nvPr/>
            </p:nvCxnSpPr>
            <p:spPr>
              <a:xfrm flipV="1">
                <a:off x="2584286" y="1657350"/>
                <a:ext cx="0" cy="1676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headEnd type="oval" w="med" len="med"/>
                <a:tailEnd type="oval" w="med" len="med"/>
              </a:ln>
              <a:effectLst/>
            </p:spPr>
          </p:cxnSp>
          <p:sp>
            <p:nvSpPr>
              <p:cNvPr id="131" name="Rounded Rectangle 26">
                <a:extLst>
                  <a:ext uri="{FF2B5EF4-FFF2-40B4-BE49-F238E27FC236}">
                    <a16:creationId xmlns:a16="http://schemas.microsoft.com/office/drawing/2014/main" xmlns="" id="{138200C0-4660-4749-A3E8-542F553F12CD}"/>
                  </a:ext>
                </a:extLst>
              </p:cNvPr>
              <p:cNvSpPr/>
              <p:nvPr/>
            </p:nvSpPr>
            <p:spPr>
              <a:xfrm>
                <a:off x="2482864" y="2411877"/>
                <a:ext cx="202844" cy="845672"/>
              </a:xfrm>
              <a:prstGeom prst="round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99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26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835488" y="2080058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QnA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4289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32059" y="927105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651763" y="1136336"/>
            <a:ext cx="2357159" cy="13393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 구성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0" y="1173658"/>
            <a:ext cx="1" cy="1425505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50073FE-F0F7-4990-B9E4-F3D2C26385E6}"/>
              </a:ext>
            </a:extLst>
          </p:cNvPr>
          <p:cNvSpPr txBox="1"/>
          <p:nvPr/>
        </p:nvSpPr>
        <p:spPr>
          <a:xfrm>
            <a:off x="1767445" y="4139076"/>
            <a:ext cx="15177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발표</a:t>
            </a:r>
            <a:r>
              <a:rPr lang="en-US" altLang="ko-KR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ppt</a:t>
            </a:r>
            <a:endParaRPr lang="ko-KR" altLang="en-US" sz="25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1BE3601-4FBC-45B8-B76E-2C3B919C5017}"/>
              </a:ext>
            </a:extLst>
          </p:cNvPr>
          <p:cNvSpPr txBox="1"/>
          <p:nvPr/>
        </p:nvSpPr>
        <p:spPr>
          <a:xfrm>
            <a:off x="6296614" y="4179724"/>
            <a:ext cx="965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633795A4-7606-4120-98FB-9270C1660D48}"/>
              </a:ext>
            </a:extLst>
          </p:cNvPr>
          <p:cNvGrpSpPr/>
          <p:nvPr/>
        </p:nvGrpSpPr>
        <p:grpSpPr>
          <a:xfrm>
            <a:off x="6222398" y="3066093"/>
            <a:ext cx="1113631" cy="1113631"/>
            <a:chOff x="6222398" y="3066093"/>
            <a:chExt cx="1113631" cy="1113631"/>
          </a:xfrm>
        </p:grpSpPr>
        <p:pic>
          <p:nvPicPr>
            <p:cNvPr id="21" name="그래픽 20" descr="랩톱">
              <a:extLst>
                <a:ext uri="{FF2B5EF4-FFF2-40B4-BE49-F238E27FC236}">
                  <a16:creationId xmlns:a16="http://schemas.microsoft.com/office/drawing/2014/main" xmlns="" id="{45FDA325-47B7-4D02-96D3-EC96D7E96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22398" y="3066093"/>
              <a:ext cx="1113631" cy="1113631"/>
            </a:xfrm>
            <a:prstGeom prst="rect">
              <a:avLst/>
            </a:prstGeom>
          </p:spPr>
        </p:pic>
        <p:pic>
          <p:nvPicPr>
            <p:cNvPr id="22" name="그래픽 21" descr="톱니바퀴">
              <a:extLst>
                <a:ext uri="{FF2B5EF4-FFF2-40B4-BE49-F238E27FC236}">
                  <a16:creationId xmlns:a16="http://schemas.microsoft.com/office/drawing/2014/main" xmlns="" id="{CEB53371-B8D0-469A-A55C-E46F61B1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81184" y="3372789"/>
              <a:ext cx="396614" cy="3966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C0EF151-9DFF-4E52-96FC-228BD0E577D6}"/>
              </a:ext>
            </a:extLst>
          </p:cNvPr>
          <p:cNvSpPr txBox="1"/>
          <p:nvPr/>
        </p:nvSpPr>
        <p:spPr>
          <a:xfrm>
            <a:off x="8419402" y="4239133"/>
            <a:ext cx="965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BAC7E94-4C31-4B85-8EE1-10D1A4996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402" y="3098096"/>
            <a:ext cx="1049624" cy="1049624"/>
          </a:xfrm>
          <a:prstGeom prst="rect">
            <a:avLst/>
          </a:prstGeom>
        </p:spPr>
      </p:pic>
      <p:pic>
        <p:nvPicPr>
          <p:cNvPr id="25" name="그래픽 24" descr="교사">
            <a:extLst>
              <a:ext uri="{FF2B5EF4-FFF2-40B4-BE49-F238E27FC236}">
                <a16:creationId xmlns:a16="http://schemas.microsoft.com/office/drawing/2014/main" xmlns="" id="{7C65F8FC-D1E9-4D54-AA8F-09EC0850E6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43721" y="3140307"/>
            <a:ext cx="965201" cy="9652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0027437-F4D8-4A3F-AD21-6FBC3380525F}"/>
              </a:ext>
            </a:extLst>
          </p:cNvPr>
          <p:cNvSpPr/>
          <p:nvPr/>
        </p:nvSpPr>
        <p:spPr>
          <a:xfrm>
            <a:off x="-1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7A3969D-E2BD-4B48-A15B-7269E10F5378}"/>
              </a:ext>
            </a:extLst>
          </p:cNvPr>
          <p:cNvGrpSpPr/>
          <p:nvPr/>
        </p:nvGrpSpPr>
        <p:grpSpPr>
          <a:xfrm>
            <a:off x="1565386" y="2920434"/>
            <a:ext cx="1921870" cy="2518579"/>
            <a:chOff x="921419" y="1291372"/>
            <a:chExt cx="1584176" cy="18722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AADB7FC5-162F-43CE-86AE-24668E2590B1}"/>
                </a:ext>
              </a:extLst>
            </p:cNvPr>
            <p:cNvSpPr/>
            <p:nvPr/>
          </p:nvSpPr>
          <p:spPr>
            <a:xfrm>
              <a:off x="921419" y="2643758"/>
              <a:ext cx="1584176" cy="519822"/>
            </a:xfrm>
            <a:prstGeom prst="rect">
              <a:avLst/>
            </a:prstGeom>
            <a:solidFill>
              <a:srgbClr val="504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235B8D53-2876-4688-9F4B-06164F696796}"/>
                </a:ext>
              </a:extLst>
            </p:cNvPr>
            <p:cNvSpPr/>
            <p:nvPr/>
          </p:nvSpPr>
          <p:spPr>
            <a:xfrm>
              <a:off x="921419" y="1291372"/>
              <a:ext cx="1584176" cy="1872208"/>
            </a:xfrm>
            <a:prstGeom prst="rect">
              <a:avLst/>
            </a:prstGeom>
            <a:noFill/>
            <a:ln w="25400" cap="rnd">
              <a:solidFill>
                <a:srgbClr val="504F4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657355C-04BB-406B-85AB-27293FDFD360}"/>
              </a:ext>
            </a:extLst>
          </p:cNvPr>
          <p:cNvSpPr txBox="1"/>
          <p:nvPr/>
        </p:nvSpPr>
        <p:spPr>
          <a:xfrm flipH="1">
            <a:off x="1606466" y="4801316"/>
            <a:ext cx="18397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20153055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오재홍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BB5FA01E-F1C4-412A-B473-45E68FE852E6}"/>
              </a:ext>
            </a:extLst>
          </p:cNvPr>
          <p:cNvGrpSpPr/>
          <p:nvPr/>
        </p:nvGrpSpPr>
        <p:grpSpPr>
          <a:xfrm>
            <a:off x="5134786" y="2920434"/>
            <a:ext cx="5491827" cy="2518579"/>
            <a:chOff x="921419" y="1291372"/>
            <a:chExt cx="1584176" cy="187220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40F085E9-6BD5-4374-8333-FB7BBF310671}"/>
                </a:ext>
              </a:extLst>
            </p:cNvPr>
            <p:cNvSpPr/>
            <p:nvPr/>
          </p:nvSpPr>
          <p:spPr>
            <a:xfrm>
              <a:off x="921419" y="2643758"/>
              <a:ext cx="1584176" cy="519822"/>
            </a:xfrm>
            <a:prstGeom prst="rect">
              <a:avLst/>
            </a:prstGeom>
            <a:solidFill>
              <a:srgbClr val="504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DB15F52A-34DF-4B29-B6F2-DE9B0EA50006}"/>
                </a:ext>
              </a:extLst>
            </p:cNvPr>
            <p:cNvSpPr/>
            <p:nvPr/>
          </p:nvSpPr>
          <p:spPr>
            <a:xfrm>
              <a:off x="921419" y="1291372"/>
              <a:ext cx="1584176" cy="1872208"/>
            </a:xfrm>
            <a:prstGeom prst="rect">
              <a:avLst/>
            </a:prstGeom>
            <a:noFill/>
            <a:ln w="25400" cap="rnd">
              <a:solidFill>
                <a:srgbClr val="504F4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B475AAB-483D-4B1E-8770-8D60E032AF95}"/>
              </a:ext>
            </a:extLst>
          </p:cNvPr>
          <p:cNvSpPr txBox="1"/>
          <p:nvPr/>
        </p:nvSpPr>
        <p:spPr>
          <a:xfrm flipH="1">
            <a:off x="6960844" y="4801316"/>
            <a:ext cx="183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dirty="0"/>
              <a:t>20171528</a:t>
            </a:r>
            <a:r>
              <a:rPr lang="ko-KR" altLang="en-US" dirty="0"/>
              <a:t> </a:t>
            </a:r>
            <a:r>
              <a:rPr lang="ko-KR" altLang="en-US" dirty="0" err="1"/>
              <a:t>허윤지</a:t>
            </a:r>
            <a:endParaRPr lang="ko-KR" altLang="en-US" dirty="0"/>
          </a:p>
          <a:p>
            <a:r>
              <a:rPr lang="en-US" altLang="ko-KR" dirty="0"/>
              <a:t>20153034</a:t>
            </a:r>
            <a:r>
              <a:rPr lang="ko-KR" altLang="en-US" dirty="0"/>
              <a:t> </a:t>
            </a:r>
            <a:r>
              <a:rPr lang="ko-KR" altLang="en-US" dirty="0" err="1"/>
              <a:t>서동하</a:t>
            </a:r>
            <a:endParaRPr lang="ko-KR" altLang="en-US" dirty="0"/>
          </a:p>
        </p:txBody>
      </p:sp>
      <p:sp>
        <p:nvSpPr>
          <p:cNvPr id="26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7908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</p:spTree>
    <p:extLst>
      <p:ext uri="{BB962C8B-B14F-4D97-AF65-F5344CB8AC3E}">
        <p14:creationId xmlns:p14="http://schemas.microsoft.com/office/powerpoint/2010/main" val="97018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98088" y="938262"/>
            <a:ext cx="11927882" cy="5833913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98829" y="544984"/>
            <a:ext cx="2357159" cy="13393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팀원 별 기여도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H="1">
            <a:off x="457521" y="1173658"/>
            <a:ext cx="1" cy="978415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4C99ECB-08A2-4C58-8324-9C890DAA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0027437-F4D8-4A3F-AD21-6FBC3380525F}"/>
              </a:ext>
            </a:extLst>
          </p:cNvPr>
          <p:cNvSpPr/>
          <p:nvPr/>
        </p:nvSpPr>
        <p:spPr>
          <a:xfrm>
            <a:off x="-1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直接连接符 50">
            <a:extLst>
              <a:ext uri="{FF2B5EF4-FFF2-40B4-BE49-F238E27FC236}">
                <a16:creationId xmlns:a16="http://schemas.microsoft.com/office/drawing/2014/main" xmlns="" id="{D7A16FEC-E6EC-4D09-A5BF-88FAC1383104}"/>
              </a:ext>
            </a:extLst>
          </p:cNvPr>
          <p:cNvCxnSpPr/>
          <p:nvPr/>
        </p:nvCxnSpPr>
        <p:spPr>
          <a:xfrm>
            <a:off x="932266" y="2588964"/>
            <a:ext cx="0" cy="3401492"/>
          </a:xfrm>
          <a:prstGeom prst="line">
            <a:avLst/>
          </a:prstGeom>
          <a:noFill/>
          <a:ln w="6350" cap="flat" cmpd="sng" algn="ctr">
            <a:solidFill>
              <a:srgbClr val="2C3637"/>
            </a:solidFill>
            <a:prstDash val="dash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28" name="Freeform 6">
            <a:extLst>
              <a:ext uri="{FF2B5EF4-FFF2-40B4-BE49-F238E27FC236}">
                <a16:creationId xmlns:a16="http://schemas.microsoft.com/office/drawing/2014/main" xmlns="" id="{684CFCBB-F1CF-4A6E-A2C7-C2CAA1E143B7}"/>
              </a:ext>
            </a:extLst>
          </p:cNvPr>
          <p:cNvSpPr>
            <a:spLocks/>
          </p:cNvSpPr>
          <p:nvPr/>
        </p:nvSpPr>
        <p:spPr bwMode="auto">
          <a:xfrm>
            <a:off x="1334583" y="2642957"/>
            <a:ext cx="198795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xmlns="" id="{9AF88B25-E158-46F5-8EBA-1E1CD37C3227}"/>
              </a:ext>
            </a:extLst>
          </p:cNvPr>
          <p:cNvSpPr>
            <a:spLocks/>
          </p:cNvSpPr>
          <p:nvPr/>
        </p:nvSpPr>
        <p:spPr bwMode="auto">
          <a:xfrm>
            <a:off x="1334583" y="2661737"/>
            <a:ext cx="206093" cy="1196682"/>
          </a:xfrm>
          <a:custGeom>
            <a:avLst/>
            <a:gdLst>
              <a:gd name="T0" fmla="*/ 11 w 68"/>
              <a:gd name="T1" fmla="*/ 0 h 128"/>
              <a:gd name="T2" fmla="*/ 57 w 68"/>
              <a:gd name="T3" fmla="*/ 0 h 128"/>
              <a:gd name="T4" fmla="*/ 68 w 68"/>
              <a:gd name="T5" fmla="*/ 11 h 128"/>
              <a:gd name="T6" fmla="*/ 68 w 68"/>
              <a:gd name="T7" fmla="*/ 128 h 128"/>
              <a:gd name="T8" fmla="*/ 0 w 68"/>
              <a:gd name="T9" fmla="*/ 128 h 128"/>
              <a:gd name="T10" fmla="*/ 0 w 68"/>
              <a:gd name="T11" fmla="*/ 11 h 128"/>
              <a:gd name="T12" fmla="*/ 11 w 68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70AD47">
              <a:lumMod val="75000"/>
            </a:srgb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xmlns="" id="{F7D4645D-C0D2-488E-A6A6-3D869ACDB6B3}"/>
              </a:ext>
            </a:extLst>
          </p:cNvPr>
          <p:cNvSpPr>
            <a:spLocks/>
          </p:cNvSpPr>
          <p:nvPr/>
        </p:nvSpPr>
        <p:spPr bwMode="auto">
          <a:xfrm>
            <a:off x="1588243" y="2642957"/>
            <a:ext cx="198795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xmlns="" id="{0EA62C9B-DA74-4A98-A296-5754ED2BFA7D}"/>
              </a:ext>
            </a:extLst>
          </p:cNvPr>
          <p:cNvSpPr>
            <a:spLocks/>
          </p:cNvSpPr>
          <p:nvPr/>
        </p:nvSpPr>
        <p:spPr bwMode="auto">
          <a:xfrm>
            <a:off x="1841902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xmlns="" id="{B5B14234-709A-43FB-B5FC-53E01A83FC9F}"/>
              </a:ext>
            </a:extLst>
          </p:cNvPr>
          <p:cNvSpPr>
            <a:spLocks/>
          </p:cNvSpPr>
          <p:nvPr/>
        </p:nvSpPr>
        <p:spPr bwMode="auto">
          <a:xfrm>
            <a:off x="2096629" y="2642957"/>
            <a:ext cx="199863" cy="1215461"/>
          </a:xfrm>
          <a:custGeom>
            <a:avLst/>
            <a:gdLst>
              <a:gd name="T0" fmla="*/ 12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2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xmlns="" id="{F7311CF3-1E1B-4229-BBAF-EFD07C4F9ECC}"/>
              </a:ext>
            </a:extLst>
          </p:cNvPr>
          <p:cNvSpPr>
            <a:spLocks/>
          </p:cNvSpPr>
          <p:nvPr/>
        </p:nvSpPr>
        <p:spPr bwMode="auto">
          <a:xfrm>
            <a:off x="1588244" y="2661737"/>
            <a:ext cx="196947" cy="1196683"/>
          </a:xfrm>
          <a:custGeom>
            <a:avLst/>
            <a:gdLst>
              <a:gd name="T0" fmla="*/ 11 w 68"/>
              <a:gd name="T1" fmla="*/ 0 h 215"/>
              <a:gd name="T2" fmla="*/ 57 w 68"/>
              <a:gd name="T3" fmla="*/ 0 h 215"/>
              <a:gd name="T4" fmla="*/ 68 w 68"/>
              <a:gd name="T5" fmla="*/ 11 h 215"/>
              <a:gd name="T6" fmla="*/ 68 w 68"/>
              <a:gd name="T7" fmla="*/ 215 h 215"/>
              <a:gd name="T8" fmla="*/ 0 w 68"/>
              <a:gd name="T9" fmla="*/ 215 h 215"/>
              <a:gd name="T10" fmla="*/ 0 w 68"/>
              <a:gd name="T11" fmla="*/ 11 h 215"/>
              <a:gd name="T12" fmla="*/ 11 w 68"/>
              <a:gd name="T13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5"/>
                  <a:pt x="68" y="215"/>
                  <a:pt x="68" y="215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xmlns="" id="{6761521B-B675-4901-8986-FB1477B639F3}"/>
              </a:ext>
            </a:extLst>
          </p:cNvPr>
          <p:cNvSpPr>
            <a:spLocks/>
          </p:cNvSpPr>
          <p:nvPr/>
        </p:nvSpPr>
        <p:spPr bwMode="auto">
          <a:xfrm>
            <a:off x="1841903" y="2661738"/>
            <a:ext cx="198318" cy="1196678"/>
          </a:xfrm>
          <a:custGeom>
            <a:avLst/>
            <a:gdLst>
              <a:gd name="T0" fmla="*/ 11 w 68"/>
              <a:gd name="T1" fmla="*/ 0 h 305"/>
              <a:gd name="T2" fmla="*/ 57 w 68"/>
              <a:gd name="T3" fmla="*/ 0 h 305"/>
              <a:gd name="T4" fmla="*/ 68 w 68"/>
              <a:gd name="T5" fmla="*/ 11 h 305"/>
              <a:gd name="T6" fmla="*/ 68 w 68"/>
              <a:gd name="T7" fmla="*/ 238 h 305"/>
              <a:gd name="T8" fmla="*/ 68 w 68"/>
              <a:gd name="T9" fmla="*/ 305 h 305"/>
              <a:gd name="T10" fmla="*/ 0 w 68"/>
              <a:gd name="T11" fmla="*/ 305 h 305"/>
              <a:gd name="T12" fmla="*/ 0 w 68"/>
              <a:gd name="T13" fmla="*/ 238 h 305"/>
              <a:gd name="T14" fmla="*/ 0 w 68"/>
              <a:gd name="T15" fmla="*/ 11 h 305"/>
              <a:gd name="T16" fmla="*/ 11 w 68"/>
              <a:gd name="T1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0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05"/>
                  <a:pt x="68" y="305"/>
                  <a:pt x="68" y="305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E5F27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xmlns="" id="{BA38F798-DD93-4F14-8FD6-830246541C1C}"/>
              </a:ext>
            </a:extLst>
          </p:cNvPr>
          <p:cNvSpPr>
            <a:spLocks/>
          </p:cNvSpPr>
          <p:nvPr/>
        </p:nvSpPr>
        <p:spPr bwMode="auto">
          <a:xfrm>
            <a:off x="2096629" y="2661737"/>
            <a:ext cx="195405" cy="1196681"/>
          </a:xfrm>
          <a:custGeom>
            <a:avLst/>
            <a:gdLst>
              <a:gd name="T0" fmla="*/ 12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2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rgbClr val="317160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Freeform 14">
            <a:extLst>
              <a:ext uri="{FF2B5EF4-FFF2-40B4-BE49-F238E27FC236}">
                <a16:creationId xmlns:a16="http://schemas.microsoft.com/office/drawing/2014/main" xmlns="" id="{A8FDED6F-E0DB-4EB5-A262-974B11EB32AB}"/>
              </a:ext>
            </a:extLst>
          </p:cNvPr>
          <p:cNvSpPr>
            <a:spLocks/>
          </p:cNvSpPr>
          <p:nvPr/>
        </p:nvSpPr>
        <p:spPr bwMode="auto">
          <a:xfrm>
            <a:off x="2881089" y="2642957"/>
            <a:ext cx="198795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Freeform 15">
            <a:extLst>
              <a:ext uri="{FF2B5EF4-FFF2-40B4-BE49-F238E27FC236}">
                <a16:creationId xmlns:a16="http://schemas.microsoft.com/office/drawing/2014/main" xmlns="" id="{F87A4BB4-BD57-4EBB-8BF5-8C7F0F8FC8F0}"/>
              </a:ext>
            </a:extLst>
          </p:cNvPr>
          <p:cNvSpPr>
            <a:spLocks/>
          </p:cNvSpPr>
          <p:nvPr/>
        </p:nvSpPr>
        <p:spPr bwMode="auto">
          <a:xfrm>
            <a:off x="3134630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xmlns="" id="{8A9EA915-251D-4F7E-8FA4-FFD3D8EB54C7}"/>
              </a:ext>
            </a:extLst>
          </p:cNvPr>
          <p:cNvSpPr>
            <a:spLocks/>
          </p:cNvSpPr>
          <p:nvPr/>
        </p:nvSpPr>
        <p:spPr bwMode="auto">
          <a:xfrm>
            <a:off x="3389239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xmlns="" id="{056AD198-AF11-47A5-BB75-AE17F6F74824}"/>
              </a:ext>
            </a:extLst>
          </p:cNvPr>
          <p:cNvSpPr>
            <a:spLocks/>
          </p:cNvSpPr>
          <p:nvPr/>
        </p:nvSpPr>
        <p:spPr bwMode="auto">
          <a:xfrm>
            <a:off x="3643847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Freeform 18">
            <a:extLst>
              <a:ext uri="{FF2B5EF4-FFF2-40B4-BE49-F238E27FC236}">
                <a16:creationId xmlns:a16="http://schemas.microsoft.com/office/drawing/2014/main" xmlns="" id="{DBDC0AF8-16CC-46D4-908A-D96C0684C04C}"/>
              </a:ext>
            </a:extLst>
          </p:cNvPr>
          <p:cNvSpPr>
            <a:spLocks/>
          </p:cNvSpPr>
          <p:nvPr/>
        </p:nvSpPr>
        <p:spPr bwMode="auto">
          <a:xfrm>
            <a:off x="2881089" y="2661737"/>
            <a:ext cx="198201" cy="1196681"/>
          </a:xfrm>
          <a:custGeom>
            <a:avLst/>
            <a:gdLst>
              <a:gd name="T0" fmla="*/ 11 w 68"/>
              <a:gd name="T1" fmla="*/ 0 h 62"/>
              <a:gd name="T2" fmla="*/ 57 w 68"/>
              <a:gd name="T3" fmla="*/ 0 h 62"/>
              <a:gd name="T4" fmla="*/ 68 w 68"/>
              <a:gd name="T5" fmla="*/ 11 h 62"/>
              <a:gd name="T6" fmla="*/ 68 w 68"/>
              <a:gd name="T7" fmla="*/ 62 h 62"/>
              <a:gd name="T8" fmla="*/ 0 w 68"/>
              <a:gd name="T9" fmla="*/ 62 h 62"/>
              <a:gd name="T10" fmla="*/ 0 w 68"/>
              <a:gd name="T11" fmla="*/ 11 h 62"/>
              <a:gd name="T12" fmla="*/ 11 w 68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62"/>
                  <a:pt x="68" y="62"/>
                  <a:pt x="6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70AD47">
              <a:lumMod val="75000"/>
            </a:srgb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Freeform 19">
            <a:extLst>
              <a:ext uri="{FF2B5EF4-FFF2-40B4-BE49-F238E27FC236}">
                <a16:creationId xmlns:a16="http://schemas.microsoft.com/office/drawing/2014/main" xmlns="" id="{AC723CC6-ACC1-4880-8A64-B5529788A2EC}"/>
              </a:ext>
            </a:extLst>
          </p:cNvPr>
          <p:cNvSpPr>
            <a:spLocks/>
          </p:cNvSpPr>
          <p:nvPr/>
        </p:nvSpPr>
        <p:spPr bwMode="auto">
          <a:xfrm>
            <a:off x="3134630" y="2661737"/>
            <a:ext cx="198201" cy="1196681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xmlns="" id="{56A41403-CEA3-4947-8353-155CC615A8D5}"/>
              </a:ext>
            </a:extLst>
          </p:cNvPr>
          <p:cNvSpPr>
            <a:spLocks/>
          </p:cNvSpPr>
          <p:nvPr/>
        </p:nvSpPr>
        <p:spPr bwMode="auto">
          <a:xfrm>
            <a:off x="3389239" y="2661737"/>
            <a:ext cx="195405" cy="1196682"/>
          </a:xfrm>
          <a:custGeom>
            <a:avLst/>
            <a:gdLst>
              <a:gd name="T0" fmla="*/ 11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1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E5F27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Freeform 21">
            <a:extLst>
              <a:ext uri="{FF2B5EF4-FFF2-40B4-BE49-F238E27FC236}">
                <a16:creationId xmlns:a16="http://schemas.microsoft.com/office/drawing/2014/main" xmlns="" id="{C12F576F-F804-45B2-9750-99D84F8E4E15}"/>
              </a:ext>
            </a:extLst>
          </p:cNvPr>
          <p:cNvSpPr>
            <a:spLocks/>
          </p:cNvSpPr>
          <p:nvPr/>
        </p:nvSpPr>
        <p:spPr bwMode="auto">
          <a:xfrm>
            <a:off x="3643847" y="2661738"/>
            <a:ext cx="199863" cy="1196682"/>
          </a:xfrm>
          <a:custGeom>
            <a:avLst/>
            <a:gdLst>
              <a:gd name="T0" fmla="*/ 11 w 68"/>
              <a:gd name="T1" fmla="*/ 0 h 160"/>
              <a:gd name="T2" fmla="*/ 57 w 68"/>
              <a:gd name="T3" fmla="*/ 0 h 160"/>
              <a:gd name="T4" fmla="*/ 68 w 68"/>
              <a:gd name="T5" fmla="*/ 11 h 160"/>
              <a:gd name="T6" fmla="*/ 68 w 68"/>
              <a:gd name="T7" fmla="*/ 160 h 160"/>
              <a:gd name="T8" fmla="*/ 0 w 68"/>
              <a:gd name="T9" fmla="*/ 160 h 160"/>
              <a:gd name="T10" fmla="*/ 0 w 68"/>
              <a:gd name="T11" fmla="*/ 11 h 160"/>
              <a:gd name="T12" fmla="*/ 11 w 68"/>
              <a:gd name="T13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6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17160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A310F62F-4F04-4885-9C59-C5488FBA2B43}"/>
              </a:ext>
            </a:extLst>
          </p:cNvPr>
          <p:cNvSpPr>
            <a:spLocks/>
          </p:cNvSpPr>
          <p:nvPr/>
        </p:nvSpPr>
        <p:spPr bwMode="auto">
          <a:xfrm>
            <a:off x="4427595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Freeform 23">
            <a:extLst>
              <a:ext uri="{FF2B5EF4-FFF2-40B4-BE49-F238E27FC236}">
                <a16:creationId xmlns:a16="http://schemas.microsoft.com/office/drawing/2014/main" xmlns="" id="{E31B7860-9CB9-4B8F-BE6B-9888992888BD}"/>
              </a:ext>
            </a:extLst>
          </p:cNvPr>
          <p:cNvSpPr>
            <a:spLocks/>
          </p:cNvSpPr>
          <p:nvPr/>
        </p:nvSpPr>
        <p:spPr bwMode="auto">
          <a:xfrm>
            <a:off x="4682797" y="2642957"/>
            <a:ext cx="198795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Freeform 24">
            <a:extLst>
              <a:ext uri="{FF2B5EF4-FFF2-40B4-BE49-F238E27FC236}">
                <a16:creationId xmlns:a16="http://schemas.microsoft.com/office/drawing/2014/main" xmlns="" id="{F1632916-4B3B-4D4F-8F5A-12E721E69915}"/>
              </a:ext>
            </a:extLst>
          </p:cNvPr>
          <p:cNvSpPr>
            <a:spLocks/>
          </p:cNvSpPr>
          <p:nvPr/>
        </p:nvSpPr>
        <p:spPr bwMode="auto">
          <a:xfrm>
            <a:off x="4936931" y="2642957"/>
            <a:ext cx="198795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Freeform 25">
            <a:extLst>
              <a:ext uri="{FF2B5EF4-FFF2-40B4-BE49-F238E27FC236}">
                <a16:creationId xmlns:a16="http://schemas.microsoft.com/office/drawing/2014/main" xmlns="" id="{1FE8ABA5-1259-4C50-95BD-78603F0BCDFB}"/>
              </a:ext>
            </a:extLst>
          </p:cNvPr>
          <p:cNvSpPr>
            <a:spLocks/>
          </p:cNvSpPr>
          <p:nvPr/>
        </p:nvSpPr>
        <p:spPr bwMode="auto">
          <a:xfrm>
            <a:off x="5191066" y="2642957"/>
            <a:ext cx="199863" cy="1215461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Freeform 26">
            <a:extLst>
              <a:ext uri="{FF2B5EF4-FFF2-40B4-BE49-F238E27FC236}">
                <a16:creationId xmlns:a16="http://schemas.microsoft.com/office/drawing/2014/main" xmlns="" id="{3E2F1793-CB30-43F7-991B-FC22952F9FCF}"/>
              </a:ext>
            </a:extLst>
          </p:cNvPr>
          <p:cNvSpPr>
            <a:spLocks/>
          </p:cNvSpPr>
          <p:nvPr/>
        </p:nvSpPr>
        <p:spPr bwMode="auto">
          <a:xfrm>
            <a:off x="5191066" y="2661737"/>
            <a:ext cx="198795" cy="1196679"/>
          </a:xfrm>
          <a:custGeom>
            <a:avLst/>
            <a:gdLst>
              <a:gd name="T0" fmla="*/ 11 w 68"/>
              <a:gd name="T1" fmla="*/ 0 h 366"/>
              <a:gd name="T2" fmla="*/ 57 w 68"/>
              <a:gd name="T3" fmla="*/ 0 h 366"/>
              <a:gd name="T4" fmla="*/ 68 w 68"/>
              <a:gd name="T5" fmla="*/ 11 h 366"/>
              <a:gd name="T6" fmla="*/ 68 w 68"/>
              <a:gd name="T7" fmla="*/ 238 h 366"/>
              <a:gd name="T8" fmla="*/ 68 w 68"/>
              <a:gd name="T9" fmla="*/ 366 h 366"/>
              <a:gd name="T10" fmla="*/ 0 w 68"/>
              <a:gd name="T11" fmla="*/ 366 h 366"/>
              <a:gd name="T12" fmla="*/ 0 w 68"/>
              <a:gd name="T13" fmla="*/ 238 h 366"/>
              <a:gd name="T14" fmla="*/ 0 w 68"/>
              <a:gd name="T15" fmla="*/ 11 h 366"/>
              <a:gd name="T16" fmla="*/ 11 w 68"/>
              <a:gd name="T17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6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6"/>
                  <a:pt x="68" y="366"/>
                  <a:pt x="68" y="366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17160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Freeform 27">
            <a:extLst>
              <a:ext uri="{FF2B5EF4-FFF2-40B4-BE49-F238E27FC236}">
                <a16:creationId xmlns:a16="http://schemas.microsoft.com/office/drawing/2014/main" xmlns="" id="{C1130BB2-CDE4-43FE-8FC7-DE1ABF3F0B09}"/>
              </a:ext>
            </a:extLst>
          </p:cNvPr>
          <p:cNvSpPr>
            <a:spLocks/>
          </p:cNvSpPr>
          <p:nvPr/>
        </p:nvSpPr>
        <p:spPr bwMode="auto">
          <a:xfrm>
            <a:off x="4936931" y="2661737"/>
            <a:ext cx="206569" cy="1196683"/>
          </a:xfrm>
          <a:custGeom>
            <a:avLst/>
            <a:gdLst>
              <a:gd name="T0" fmla="*/ 11 w 68"/>
              <a:gd name="T1" fmla="*/ 0 h 298"/>
              <a:gd name="T2" fmla="*/ 57 w 68"/>
              <a:gd name="T3" fmla="*/ 0 h 298"/>
              <a:gd name="T4" fmla="*/ 68 w 68"/>
              <a:gd name="T5" fmla="*/ 11 h 298"/>
              <a:gd name="T6" fmla="*/ 68 w 68"/>
              <a:gd name="T7" fmla="*/ 238 h 298"/>
              <a:gd name="T8" fmla="*/ 68 w 68"/>
              <a:gd name="T9" fmla="*/ 298 h 298"/>
              <a:gd name="T10" fmla="*/ 0 w 68"/>
              <a:gd name="T11" fmla="*/ 298 h 298"/>
              <a:gd name="T12" fmla="*/ 0 w 68"/>
              <a:gd name="T13" fmla="*/ 238 h 298"/>
              <a:gd name="T14" fmla="*/ 0 w 68"/>
              <a:gd name="T15" fmla="*/ 11 h 298"/>
              <a:gd name="T16" fmla="*/ 11 w 68"/>
              <a:gd name="T1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9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98"/>
                  <a:pt x="68" y="298"/>
                  <a:pt x="68" y="298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E5F27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Freeform 28">
            <a:extLst>
              <a:ext uri="{FF2B5EF4-FFF2-40B4-BE49-F238E27FC236}">
                <a16:creationId xmlns:a16="http://schemas.microsoft.com/office/drawing/2014/main" xmlns="" id="{A13E4E70-AB80-4580-BE26-DEF79888246B}"/>
              </a:ext>
            </a:extLst>
          </p:cNvPr>
          <p:cNvSpPr>
            <a:spLocks/>
          </p:cNvSpPr>
          <p:nvPr/>
        </p:nvSpPr>
        <p:spPr bwMode="auto">
          <a:xfrm>
            <a:off x="4682798" y="2661737"/>
            <a:ext cx="204246" cy="1196681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Freeform 29">
            <a:extLst>
              <a:ext uri="{FF2B5EF4-FFF2-40B4-BE49-F238E27FC236}">
                <a16:creationId xmlns:a16="http://schemas.microsoft.com/office/drawing/2014/main" xmlns="" id="{8502A298-89FE-4533-B4D9-78EF1B2D13B0}"/>
              </a:ext>
            </a:extLst>
          </p:cNvPr>
          <p:cNvSpPr>
            <a:spLocks/>
          </p:cNvSpPr>
          <p:nvPr/>
        </p:nvSpPr>
        <p:spPr bwMode="auto">
          <a:xfrm>
            <a:off x="4427595" y="2661737"/>
            <a:ext cx="207636" cy="1196682"/>
          </a:xfrm>
          <a:custGeom>
            <a:avLst/>
            <a:gdLst>
              <a:gd name="T0" fmla="*/ 11 w 68"/>
              <a:gd name="T1" fmla="*/ 0 h 125"/>
              <a:gd name="T2" fmla="*/ 57 w 68"/>
              <a:gd name="T3" fmla="*/ 0 h 125"/>
              <a:gd name="T4" fmla="*/ 68 w 68"/>
              <a:gd name="T5" fmla="*/ 11 h 125"/>
              <a:gd name="T6" fmla="*/ 68 w 68"/>
              <a:gd name="T7" fmla="*/ 125 h 125"/>
              <a:gd name="T8" fmla="*/ 0 w 68"/>
              <a:gd name="T9" fmla="*/ 125 h 125"/>
              <a:gd name="T10" fmla="*/ 0 w 68"/>
              <a:gd name="T11" fmla="*/ 11 h 125"/>
              <a:gd name="T12" fmla="*/ 11 w 68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70AD47">
              <a:lumMod val="75000"/>
            </a:srgbClr>
          </a:solidFill>
          <a:ln>
            <a:noFill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Oval 38">
            <a:extLst>
              <a:ext uri="{FF2B5EF4-FFF2-40B4-BE49-F238E27FC236}">
                <a16:creationId xmlns:a16="http://schemas.microsoft.com/office/drawing/2014/main" xmlns="" id="{57E17079-5B70-4912-9D84-AA22DCCF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888" y="4061033"/>
            <a:ext cx="504468" cy="503178"/>
          </a:xfrm>
          <a:prstGeom prst="ellipse">
            <a:avLst/>
          </a:prstGeom>
          <a:solidFill>
            <a:sysClr val="window" lastClr="FFFFFF"/>
          </a:solidFill>
          <a:ln w="12700" cap="flat">
            <a:solidFill>
              <a:srgbClr val="40937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Oval 40">
            <a:extLst>
              <a:ext uri="{FF2B5EF4-FFF2-40B4-BE49-F238E27FC236}">
                <a16:creationId xmlns:a16="http://schemas.microsoft.com/office/drawing/2014/main" xmlns="" id="{E310D94D-14A9-43C1-BE69-DDEC525C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535" y="4061033"/>
            <a:ext cx="506173" cy="503178"/>
          </a:xfrm>
          <a:prstGeom prst="ellipse">
            <a:avLst/>
          </a:prstGeom>
          <a:solidFill>
            <a:sysClr val="window" lastClr="FFFFFF"/>
          </a:solidFill>
          <a:ln w="12700" cap="flat">
            <a:solidFill>
              <a:srgbClr val="40937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Oval 41">
            <a:extLst>
              <a:ext uri="{FF2B5EF4-FFF2-40B4-BE49-F238E27FC236}">
                <a16:creationId xmlns:a16="http://schemas.microsoft.com/office/drawing/2014/main" xmlns="" id="{F210D4E0-C0CD-4B2C-9340-C36D6C396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428" y="4061033"/>
            <a:ext cx="504468" cy="503178"/>
          </a:xfrm>
          <a:prstGeom prst="ellipse">
            <a:avLst/>
          </a:prstGeom>
          <a:solidFill>
            <a:sysClr val="window" lastClr="FFFFFF"/>
          </a:solidFill>
          <a:ln w="12700" cap="flat">
            <a:solidFill>
              <a:srgbClr val="40937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399" tIns="30699" rIns="61399" bIns="306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TextBox 70">
            <a:extLst>
              <a:ext uri="{FF2B5EF4-FFF2-40B4-BE49-F238E27FC236}">
                <a16:creationId xmlns:a16="http://schemas.microsoft.com/office/drawing/2014/main" xmlns="" id="{109CBED2-A85C-4774-BF42-CE18807AEE7B}"/>
              </a:ext>
            </a:extLst>
          </p:cNvPr>
          <p:cNvSpPr txBox="1"/>
          <p:nvPr/>
        </p:nvSpPr>
        <p:spPr>
          <a:xfrm>
            <a:off x="1458689" y="4635786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오재홍</a:t>
            </a:r>
            <a:endParaRPr kumimoji="0" lang="zh-CN" altLang="en-US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 Bold" panose="020B0600000101010101" pitchFamily="34" charset="-127"/>
            </a:endParaRPr>
          </a:p>
        </p:txBody>
      </p:sp>
      <p:sp>
        <p:nvSpPr>
          <p:cNvPr id="69" name="TextBox 73">
            <a:extLst>
              <a:ext uri="{FF2B5EF4-FFF2-40B4-BE49-F238E27FC236}">
                <a16:creationId xmlns:a16="http://schemas.microsoft.com/office/drawing/2014/main" xmlns="" id="{389F53D4-FA54-4E04-A407-80CA2FDA7E8B}"/>
              </a:ext>
            </a:extLst>
          </p:cNvPr>
          <p:cNvSpPr txBox="1"/>
          <p:nvPr/>
        </p:nvSpPr>
        <p:spPr>
          <a:xfrm>
            <a:off x="4271078" y="4892173"/>
            <a:ext cx="1421061" cy="84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 lvl="0" algn="dist" latinLnBrk="0"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회의 </a:t>
            </a:r>
            <a:r>
              <a:rPr lang="ko-KR" altLang="en-US" sz="1050" kern="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모두참가</a:t>
            </a: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(0%)</a:t>
            </a: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의견제시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(6%)</a:t>
            </a: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 충실도 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(0%)</a:t>
            </a: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과제 모두 이행 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(0%)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8510E256-BCBB-4F68-BD5C-C565BACE41CD}"/>
              </a:ext>
            </a:extLst>
          </p:cNvPr>
          <p:cNvSpPr txBox="1"/>
          <p:nvPr/>
        </p:nvSpPr>
        <p:spPr>
          <a:xfrm>
            <a:off x="2999661" y="4635786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서동하</a:t>
            </a:r>
            <a:endParaRPr kumimoji="0" lang="zh-CN" altLang="en-US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 Bold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E2F3B7EC-51CA-496B-AF0A-714B25F6162A}"/>
              </a:ext>
            </a:extLst>
          </p:cNvPr>
          <p:cNvSpPr txBox="1"/>
          <p:nvPr/>
        </p:nvSpPr>
        <p:spPr>
          <a:xfrm>
            <a:off x="4549238" y="4635786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허윤지</a:t>
            </a:r>
            <a:endParaRPr kumimoji="0" lang="zh-CN" altLang="en-US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 Bold" panose="020B0600000101010101" pitchFamily="34" charset="-127"/>
            </a:endParaRPr>
          </a:p>
        </p:txBody>
      </p:sp>
      <p:pic>
        <p:nvPicPr>
          <p:cNvPr id="73" name="그래픽 72" descr="교사">
            <a:extLst>
              <a:ext uri="{FF2B5EF4-FFF2-40B4-BE49-F238E27FC236}">
                <a16:creationId xmlns:a16="http://schemas.microsoft.com/office/drawing/2014/main" xmlns="" id="{2E72CED6-07C2-4DFA-AFE2-DEEB6BFE9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5521" y="4149021"/>
            <a:ext cx="327202" cy="327202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F6C7F295-9577-4C2D-9831-0E1B1EABB44D}"/>
              </a:ext>
            </a:extLst>
          </p:cNvPr>
          <p:cNvGrpSpPr/>
          <p:nvPr/>
        </p:nvGrpSpPr>
        <p:grpSpPr>
          <a:xfrm>
            <a:off x="4723787" y="4138101"/>
            <a:ext cx="359750" cy="359750"/>
            <a:chOff x="6222398" y="3066093"/>
            <a:chExt cx="1113631" cy="1113631"/>
          </a:xfrm>
        </p:grpSpPr>
        <p:pic>
          <p:nvPicPr>
            <p:cNvPr id="75" name="그래픽 74" descr="랩톱">
              <a:extLst>
                <a:ext uri="{FF2B5EF4-FFF2-40B4-BE49-F238E27FC236}">
                  <a16:creationId xmlns:a16="http://schemas.microsoft.com/office/drawing/2014/main" xmlns="" id="{B2B2DA9D-CC01-4158-9315-79F3504C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98" y="3066093"/>
              <a:ext cx="1113631" cy="1113631"/>
            </a:xfrm>
            <a:prstGeom prst="rect">
              <a:avLst/>
            </a:prstGeom>
          </p:spPr>
        </p:pic>
        <p:pic>
          <p:nvPicPr>
            <p:cNvPr id="76" name="그래픽 75" descr="톱니바퀴">
              <a:extLst>
                <a:ext uri="{FF2B5EF4-FFF2-40B4-BE49-F238E27FC236}">
                  <a16:creationId xmlns:a16="http://schemas.microsoft.com/office/drawing/2014/main" xmlns="" id="{1618F0FB-8A45-4A9F-83F3-D31C0A1E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81184" y="3372789"/>
              <a:ext cx="396614" cy="396614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590AE00B-AE55-4612-8733-B359CDA7B536}"/>
              </a:ext>
            </a:extLst>
          </p:cNvPr>
          <p:cNvGrpSpPr/>
          <p:nvPr/>
        </p:nvGrpSpPr>
        <p:grpSpPr>
          <a:xfrm>
            <a:off x="3174210" y="4138101"/>
            <a:ext cx="359750" cy="359750"/>
            <a:chOff x="6222398" y="3066093"/>
            <a:chExt cx="1113631" cy="1113631"/>
          </a:xfrm>
        </p:grpSpPr>
        <p:pic>
          <p:nvPicPr>
            <p:cNvPr id="79" name="그래픽 78" descr="랩톱">
              <a:extLst>
                <a:ext uri="{FF2B5EF4-FFF2-40B4-BE49-F238E27FC236}">
                  <a16:creationId xmlns:a16="http://schemas.microsoft.com/office/drawing/2014/main" xmlns="" id="{89174BA9-CC14-4C31-9048-D9E15157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98" y="3066093"/>
              <a:ext cx="1113631" cy="1113631"/>
            </a:xfrm>
            <a:prstGeom prst="rect">
              <a:avLst/>
            </a:prstGeom>
          </p:spPr>
        </p:pic>
        <p:pic>
          <p:nvPicPr>
            <p:cNvPr id="80" name="그래픽 79" descr="톱니바퀴">
              <a:extLst>
                <a:ext uri="{FF2B5EF4-FFF2-40B4-BE49-F238E27FC236}">
                  <a16:creationId xmlns:a16="http://schemas.microsoft.com/office/drawing/2014/main" xmlns="" id="{7B10CF3E-6F3F-4C93-B558-527CA91F5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81184" y="3372789"/>
              <a:ext cx="396614" cy="396614"/>
            </a:xfrm>
            <a:prstGeom prst="rect">
              <a:avLst/>
            </a:prstGeom>
          </p:spPr>
        </p:pic>
      </p:grpSp>
      <p:sp>
        <p:nvSpPr>
          <p:cNvPr id="83" name="TextBox 73">
            <a:extLst>
              <a:ext uri="{FF2B5EF4-FFF2-40B4-BE49-F238E27FC236}">
                <a16:creationId xmlns:a16="http://schemas.microsoft.com/office/drawing/2014/main" xmlns="" id="{F5E9F70B-D70B-4FA6-851B-C49015F1D19F}"/>
              </a:ext>
            </a:extLst>
          </p:cNvPr>
          <p:cNvSpPr txBox="1"/>
          <p:nvPr/>
        </p:nvSpPr>
        <p:spPr>
          <a:xfrm>
            <a:off x="2643554" y="4892173"/>
            <a:ext cx="1421061" cy="103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회의 모두참가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(0%)</a:t>
            </a: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의견제시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 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(6%)</a:t>
            </a:r>
          </a:p>
          <a:p>
            <a:pPr algn="dist" latinLnBrk="0"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 충실도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(0%)</a:t>
            </a:r>
          </a:p>
          <a:p>
            <a:pPr lvl="0" algn="dist" latinLnBrk="0"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과제 모두 이행 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(0%)</a:t>
            </a:r>
            <a:endParaRPr lang="zh-CN" altLang="en-US" sz="1050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나눔스퀘어OTF" panose="020B0600000101010101" pitchFamily="34" charset="-127"/>
            </a:endParaRP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" panose="020B0600000101010101" pitchFamily="34" charset="-127"/>
            </a:endParaRPr>
          </a:p>
        </p:txBody>
      </p:sp>
      <p:sp>
        <p:nvSpPr>
          <p:cNvPr id="84" name="TextBox 73">
            <a:extLst>
              <a:ext uri="{FF2B5EF4-FFF2-40B4-BE49-F238E27FC236}">
                <a16:creationId xmlns:a16="http://schemas.microsoft.com/office/drawing/2014/main" xmlns="" id="{54C47F62-6945-493A-9556-60018386B802}"/>
              </a:ext>
            </a:extLst>
          </p:cNvPr>
          <p:cNvSpPr txBox="1"/>
          <p:nvPr/>
        </p:nvSpPr>
        <p:spPr>
          <a:xfrm>
            <a:off x="1102582" y="4892173"/>
            <a:ext cx="1421061" cy="103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 lvl="0" algn="dist" latinLnBrk="0"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회의 </a:t>
            </a:r>
            <a:r>
              <a:rPr lang="ko-KR" altLang="en-US" sz="1050" kern="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모두참가</a:t>
            </a: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(0%)</a:t>
            </a:r>
          </a:p>
          <a:p>
            <a:pPr algn="dist" latinLnBrk="0"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의견제시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(6%)</a:t>
            </a:r>
            <a:endParaRPr lang="en-US" altLang="ko-KR" sz="1050" kern="0" noProof="0" dirty="0">
              <a:solidFill>
                <a:sysClr val="windowText" lastClr="000000">
                  <a:lumMod val="75000"/>
                  <a:lumOff val="25000"/>
                </a:sys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dist" latinLnBrk="0"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 충실도 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(0%)</a:t>
            </a:r>
            <a:endParaRPr lang="en-US" altLang="ko-KR" sz="1050" kern="0" noProof="0" dirty="0">
              <a:solidFill>
                <a:sysClr val="windowText" lastClr="000000">
                  <a:lumMod val="75000"/>
                  <a:lumOff val="25000"/>
                </a:sys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0" algn="dist" latinLnBrk="0">
              <a:defRPr/>
            </a:pPr>
            <a:r>
              <a:rPr lang="ko-KR" altLang="en-US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과제 모두 이행  </a:t>
            </a:r>
            <a:r>
              <a:rPr lang="en-US" altLang="ko-KR" sz="105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(0%)</a:t>
            </a:r>
            <a:endParaRPr lang="zh-CN" altLang="en-US" sz="1050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나눔스퀘어OTF" panose="020B0600000101010101" pitchFamily="34" charset="-127"/>
            </a:endParaRPr>
          </a:p>
          <a:p>
            <a:pPr marL="0" marR="0" lvl="0" indent="0" algn="dist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나눔스퀘어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4D3CB3A-7D09-4F02-9E4B-B9873603D88E}"/>
              </a:ext>
            </a:extLst>
          </p:cNvPr>
          <p:cNvGrpSpPr/>
          <p:nvPr/>
        </p:nvGrpSpPr>
        <p:grpSpPr>
          <a:xfrm>
            <a:off x="6789190" y="1914952"/>
            <a:ext cx="4606667" cy="4177685"/>
            <a:chOff x="6789190" y="1914952"/>
            <a:chExt cx="4606667" cy="4177685"/>
          </a:xfrm>
        </p:grpSpPr>
        <p:sp>
          <p:nvSpPr>
            <p:cNvPr id="85" name="모서리가 둥근 직사각형 48">
              <a:extLst>
                <a:ext uri="{FF2B5EF4-FFF2-40B4-BE49-F238E27FC236}">
                  <a16:creationId xmlns:a16="http://schemas.microsoft.com/office/drawing/2014/main" xmlns="" id="{7241C462-EC9A-4777-A9B3-2029A1262D27}"/>
                </a:ext>
              </a:extLst>
            </p:cNvPr>
            <p:cNvSpPr/>
            <p:nvPr/>
          </p:nvSpPr>
          <p:spPr>
            <a:xfrm>
              <a:off x="6789190" y="1914952"/>
              <a:ext cx="1960659" cy="387179"/>
            </a:xfrm>
            <a:prstGeom prst="round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회의 참여도</a:t>
              </a:r>
              <a:endPara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F319B168-253F-4DA5-A572-4D8FF23CDCA8}"/>
                </a:ext>
              </a:extLst>
            </p:cNvPr>
            <p:cNvSpPr/>
            <p:nvPr/>
          </p:nvSpPr>
          <p:spPr>
            <a:xfrm>
              <a:off x="6789190" y="2402033"/>
              <a:ext cx="1960663" cy="1398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69979E95-4548-4DAB-BFB5-8A4717529738}"/>
                </a:ext>
              </a:extLst>
            </p:cNvPr>
            <p:cNvSpPr/>
            <p:nvPr/>
          </p:nvSpPr>
          <p:spPr>
            <a:xfrm>
              <a:off x="6919150" y="2520169"/>
              <a:ext cx="1663860" cy="11576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지각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-3%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결석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-6%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8" name="모서리가 둥근 직사각형 48">
              <a:extLst>
                <a:ext uri="{FF2B5EF4-FFF2-40B4-BE49-F238E27FC236}">
                  <a16:creationId xmlns:a16="http://schemas.microsoft.com/office/drawing/2014/main" xmlns="" id="{E6C52AC5-48D6-435A-8886-CD7AB5544610}"/>
                </a:ext>
              </a:extLst>
            </p:cNvPr>
            <p:cNvSpPr/>
            <p:nvPr/>
          </p:nvSpPr>
          <p:spPr>
            <a:xfrm>
              <a:off x="9435194" y="1914952"/>
              <a:ext cx="1960659" cy="387179"/>
            </a:xfrm>
            <a:prstGeom prst="roundRect">
              <a:avLst/>
            </a:prstGeom>
            <a:solidFill>
              <a:srgbClr val="409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의견 제시</a:t>
              </a:r>
              <a:endPara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B05390D2-3D15-43D3-990A-F504CB5F1F47}"/>
                </a:ext>
              </a:extLst>
            </p:cNvPr>
            <p:cNvSpPr/>
            <p:nvPr/>
          </p:nvSpPr>
          <p:spPr>
            <a:xfrm>
              <a:off x="9435194" y="2402033"/>
              <a:ext cx="1960663" cy="1398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7D9A75C4-E411-4F68-8A0D-A0CF8FE1A988}"/>
                </a:ext>
              </a:extLst>
            </p:cNvPr>
            <p:cNvSpPr/>
            <p:nvPr/>
          </p:nvSpPr>
          <p:spPr>
            <a:xfrm>
              <a:off x="9565154" y="2520168"/>
              <a:ext cx="1682698" cy="11503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의견 제시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통해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팀을 도움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+6%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1" name="모서리가 둥근 직사각형 48">
              <a:extLst>
                <a:ext uri="{FF2B5EF4-FFF2-40B4-BE49-F238E27FC236}">
                  <a16:creationId xmlns:a16="http://schemas.microsoft.com/office/drawing/2014/main" xmlns="" id="{5A809D43-E9BF-458F-BEF5-CDC1A05BCB13}"/>
                </a:ext>
              </a:extLst>
            </p:cNvPr>
            <p:cNvSpPr/>
            <p:nvPr/>
          </p:nvSpPr>
          <p:spPr>
            <a:xfrm>
              <a:off x="6789190" y="4206758"/>
              <a:ext cx="1960658" cy="387179"/>
            </a:xfrm>
            <a:prstGeom prst="roundRect">
              <a:avLst/>
            </a:prstGeom>
            <a:solidFill>
              <a:srgbClr val="3E5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역할 충실도</a:t>
              </a:r>
              <a:endPara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4E2FC5BC-D9CC-45AC-9C67-0D9863C58E18}"/>
                </a:ext>
              </a:extLst>
            </p:cNvPr>
            <p:cNvSpPr/>
            <p:nvPr/>
          </p:nvSpPr>
          <p:spPr>
            <a:xfrm>
              <a:off x="6789190" y="4693838"/>
              <a:ext cx="1960661" cy="13987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BE77EB37-F55B-4601-87AD-0E99FDF86F4B}"/>
                </a:ext>
              </a:extLst>
            </p:cNvPr>
            <p:cNvSpPr/>
            <p:nvPr/>
          </p:nvSpPr>
          <p:spPr>
            <a:xfrm>
              <a:off x="6919150" y="4811975"/>
              <a:ext cx="1663860" cy="11576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본인의 역할을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이행하였는지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상호평가</a:t>
              </a:r>
            </a:p>
          </p:txBody>
        </p:sp>
        <p:sp>
          <p:nvSpPr>
            <p:cNvPr id="97" name="모서리가 둥근 직사각형 48">
              <a:extLst>
                <a:ext uri="{FF2B5EF4-FFF2-40B4-BE49-F238E27FC236}">
                  <a16:creationId xmlns:a16="http://schemas.microsoft.com/office/drawing/2014/main" xmlns="" id="{B2601159-A10B-429B-AF9F-3E24BBB6C7A0}"/>
                </a:ext>
              </a:extLst>
            </p:cNvPr>
            <p:cNvSpPr/>
            <p:nvPr/>
          </p:nvSpPr>
          <p:spPr>
            <a:xfrm>
              <a:off x="9435194" y="4206758"/>
              <a:ext cx="1960658" cy="387179"/>
            </a:xfrm>
            <a:prstGeom prst="roundRect">
              <a:avLst/>
            </a:prstGeom>
            <a:solidFill>
              <a:srgbClr val="317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꾸준한 성과</a:t>
              </a:r>
              <a:endPara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1B603065-86B2-4846-9EED-0F8F94285321}"/>
                </a:ext>
              </a:extLst>
            </p:cNvPr>
            <p:cNvSpPr/>
            <p:nvPr/>
          </p:nvSpPr>
          <p:spPr>
            <a:xfrm>
              <a:off x="9435194" y="4693838"/>
              <a:ext cx="1960659" cy="13987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BBA4626E-EF6D-4EB4-BBF4-78D9FDD0EE34}"/>
                </a:ext>
              </a:extLst>
            </p:cNvPr>
            <p:cNvSpPr/>
            <p:nvPr/>
          </p:nvSpPr>
          <p:spPr>
            <a:xfrm>
              <a:off x="9565154" y="4811975"/>
              <a:ext cx="1663860" cy="11576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매주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과제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부여하여 성실도 평가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불이행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-5%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46340FC-2E62-40C0-BE3B-8CDD37B5A5F0}"/>
              </a:ext>
            </a:extLst>
          </p:cNvPr>
          <p:cNvGrpSpPr/>
          <p:nvPr/>
        </p:nvGrpSpPr>
        <p:grpSpPr>
          <a:xfrm>
            <a:off x="12690634" y="2318625"/>
            <a:ext cx="3503528" cy="3484816"/>
            <a:chOff x="-2718538" y="2058427"/>
            <a:chExt cx="3503528" cy="3484816"/>
          </a:xfrm>
        </p:grpSpPr>
        <p:grpSp>
          <p:nvGrpSpPr>
            <p:cNvPr id="100" name="组合 90">
              <a:extLst>
                <a:ext uri="{FF2B5EF4-FFF2-40B4-BE49-F238E27FC236}">
                  <a16:creationId xmlns:a16="http://schemas.microsoft.com/office/drawing/2014/main" xmlns="" id="{3D943C79-7481-40BF-AB7E-13A43A33FE85}"/>
                </a:ext>
              </a:extLst>
            </p:cNvPr>
            <p:cNvGrpSpPr/>
            <p:nvPr/>
          </p:nvGrpSpPr>
          <p:grpSpPr>
            <a:xfrm>
              <a:off x="-2718538" y="2058427"/>
              <a:ext cx="2985017" cy="3484816"/>
              <a:chOff x="578871" y="1888404"/>
              <a:chExt cx="2985017" cy="3484816"/>
            </a:xfrm>
          </p:grpSpPr>
          <p:sp>
            <p:nvSpPr>
              <p:cNvPr id="101" name="饼形 45">
                <a:extLst>
                  <a:ext uri="{FF2B5EF4-FFF2-40B4-BE49-F238E27FC236}">
                    <a16:creationId xmlns:a16="http://schemas.microsoft.com/office/drawing/2014/main" xmlns="" id="{0BF157D0-94F0-4916-A79F-B2F5E272B3EC}"/>
                  </a:ext>
                </a:extLst>
              </p:cNvPr>
              <p:cNvSpPr/>
              <p:nvPr/>
            </p:nvSpPr>
            <p:spPr>
              <a:xfrm>
                <a:off x="578871" y="1888404"/>
                <a:ext cx="2842355" cy="2842355"/>
              </a:xfrm>
              <a:prstGeom prst="pie">
                <a:avLst>
                  <a:gd name="adj1" fmla="val 10836246"/>
                  <a:gd name="adj2" fmla="val 17207412"/>
                </a:avLst>
              </a:prstGeom>
              <a:solidFill>
                <a:srgbClr val="06A6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02" name="饼形 46">
                <a:extLst>
                  <a:ext uri="{FF2B5EF4-FFF2-40B4-BE49-F238E27FC236}">
                    <a16:creationId xmlns:a16="http://schemas.microsoft.com/office/drawing/2014/main" xmlns="" id="{79D48D18-92B8-4621-9785-05763D8FEFF4}"/>
                  </a:ext>
                </a:extLst>
              </p:cNvPr>
              <p:cNvSpPr/>
              <p:nvPr/>
            </p:nvSpPr>
            <p:spPr>
              <a:xfrm>
                <a:off x="600050" y="2044331"/>
                <a:ext cx="2821104" cy="2821104"/>
              </a:xfrm>
              <a:prstGeom prst="pie">
                <a:avLst>
                  <a:gd name="adj1" fmla="val 3655508"/>
                  <a:gd name="adj2" fmla="val 10884009"/>
                </a:avLst>
              </a:prstGeom>
              <a:solidFill>
                <a:srgbClr val="0AAAA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03" name="饼形 47">
                <a:extLst>
                  <a:ext uri="{FF2B5EF4-FFF2-40B4-BE49-F238E27FC236}">
                    <a16:creationId xmlns:a16="http://schemas.microsoft.com/office/drawing/2014/main" xmlns="" id="{5B3A087F-D470-47A0-9C20-7924546B8150}"/>
                  </a:ext>
                </a:extLst>
              </p:cNvPr>
              <p:cNvSpPr/>
              <p:nvPr/>
            </p:nvSpPr>
            <p:spPr>
              <a:xfrm flipH="1" flipV="1">
                <a:off x="742784" y="1946430"/>
                <a:ext cx="2821104" cy="2821104"/>
              </a:xfrm>
              <a:prstGeom prst="pie">
                <a:avLst>
                  <a:gd name="adj1" fmla="val 6356900"/>
                  <a:gd name="adj2" fmla="val 14467988"/>
                </a:avLst>
              </a:prstGeom>
              <a:solidFill>
                <a:srgbClr val="00B4D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grpSp>
            <p:nvGrpSpPr>
              <p:cNvPr id="104" name="组合 80">
                <a:extLst>
                  <a:ext uri="{FF2B5EF4-FFF2-40B4-BE49-F238E27FC236}">
                    <a16:creationId xmlns:a16="http://schemas.microsoft.com/office/drawing/2014/main" xmlns="" id="{DB5F98D4-D330-4C22-8377-FD8925E8BCB9}"/>
                  </a:ext>
                </a:extLst>
              </p:cNvPr>
              <p:cNvGrpSpPr/>
              <p:nvPr/>
            </p:nvGrpSpPr>
            <p:grpSpPr>
              <a:xfrm>
                <a:off x="827426" y="5065443"/>
                <a:ext cx="784751" cy="307777"/>
                <a:chOff x="1117654" y="5466883"/>
                <a:chExt cx="957191" cy="375407"/>
              </a:xfrm>
            </p:grpSpPr>
            <p:sp>
              <p:nvSpPr>
                <p:cNvPr id="111" name="椭圆 81">
                  <a:extLst>
                    <a:ext uri="{FF2B5EF4-FFF2-40B4-BE49-F238E27FC236}">
                      <a16:creationId xmlns:a16="http://schemas.microsoft.com/office/drawing/2014/main" xmlns="" id="{85BD6ED5-D5AD-4F45-9756-70E5C90F954A}"/>
                    </a:ext>
                  </a:extLst>
                </p:cNvPr>
                <p:cNvSpPr/>
                <p:nvPr/>
              </p:nvSpPr>
              <p:spPr>
                <a:xfrm>
                  <a:off x="1117654" y="5546288"/>
                  <a:ext cx="179746" cy="179745"/>
                </a:xfrm>
                <a:prstGeom prst="ellipse">
                  <a:avLst/>
                </a:prstGeom>
                <a:solidFill>
                  <a:srgbClr val="00B4D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sng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112" name="文本框 45">
                  <a:extLst>
                    <a:ext uri="{FF2B5EF4-FFF2-40B4-BE49-F238E27FC236}">
                      <a16:creationId xmlns:a16="http://schemas.microsoft.com/office/drawing/2014/main" xmlns="" id="{128D966B-C642-4A78-8BD2-E8F585C27E35}"/>
                    </a:ext>
                  </a:extLst>
                </p:cNvPr>
                <p:cNvSpPr txBox="1"/>
                <p:nvPr/>
              </p:nvSpPr>
              <p:spPr>
                <a:xfrm>
                  <a:off x="1251296" y="5466883"/>
                  <a:ext cx="823549" cy="3754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sng" strike="noStrike" kern="0" cap="none" spc="0" normalizeH="0" baseline="0" noProof="0" dirty="0" err="1">
                      <a:ln>
                        <a:noFill/>
                      </a:ln>
                      <a:solidFill>
                        <a:srgbClr val="40434D"/>
                      </a:solidFill>
                      <a:effectLst/>
                      <a:uLnTx/>
                      <a:uFillTx/>
                      <a:latin typeface="나눔스퀘어OTF Bold" panose="020B0600000101010101" pitchFamily="34" charset="-127"/>
                      <a:ea typeface="나눔스퀘어OTF Bold" panose="020B0600000101010101" pitchFamily="34" charset="-127"/>
                      <a:cs typeface="Arial" panose="020B0604020202020204" pitchFamily="34" charset="0"/>
                    </a:rPr>
                    <a:t>서동하</a:t>
                  </a:r>
                  <a:endParaRPr kumimoji="0" lang="zh-CN" altLang="en-US" sz="1400" b="0" i="0" u="sng" strike="noStrike" kern="0" cap="none" spc="0" normalizeH="0" baseline="0" noProof="0" dirty="0">
                    <a:ln>
                      <a:noFill/>
                    </a:ln>
                    <a:solidFill>
                      <a:srgbClr val="40434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Adobe 繁黑體 Std B" panose="020B0700000000000000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5" name="组合 83">
                <a:extLst>
                  <a:ext uri="{FF2B5EF4-FFF2-40B4-BE49-F238E27FC236}">
                    <a16:creationId xmlns:a16="http://schemas.microsoft.com/office/drawing/2014/main" xmlns="" id="{E78789F3-E25D-41D3-BA3C-CF70D0A7BEE6}"/>
                  </a:ext>
                </a:extLst>
              </p:cNvPr>
              <p:cNvGrpSpPr/>
              <p:nvPr/>
            </p:nvGrpSpPr>
            <p:grpSpPr>
              <a:xfrm>
                <a:off x="1596873" y="5065443"/>
                <a:ext cx="820220" cy="307777"/>
                <a:chOff x="963102" y="5466883"/>
                <a:chExt cx="1000454" cy="375407"/>
              </a:xfrm>
            </p:grpSpPr>
            <p:sp>
              <p:nvSpPr>
                <p:cNvPr id="109" name="椭圆 84">
                  <a:extLst>
                    <a:ext uri="{FF2B5EF4-FFF2-40B4-BE49-F238E27FC236}">
                      <a16:creationId xmlns:a16="http://schemas.microsoft.com/office/drawing/2014/main" xmlns="" id="{5C3DE21A-B7A6-49F1-A9F9-F5204C91B347}"/>
                    </a:ext>
                  </a:extLst>
                </p:cNvPr>
                <p:cNvSpPr/>
                <p:nvPr/>
              </p:nvSpPr>
              <p:spPr>
                <a:xfrm>
                  <a:off x="963102" y="5546288"/>
                  <a:ext cx="179746" cy="179745"/>
                </a:xfrm>
                <a:prstGeom prst="ellipse">
                  <a:avLst/>
                </a:prstGeom>
                <a:solidFill>
                  <a:srgbClr val="0AAAA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sng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110" name="文本框 48">
                  <a:extLst>
                    <a:ext uri="{FF2B5EF4-FFF2-40B4-BE49-F238E27FC236}">
                      <a16:creationId xmlns:a16="http://schemas.microsoft.com/office/drawing/2014/main" xmlns="" id="{4B3522D4-9DE3-45CD-B6D1-6E12B9EB08F3}"/>
                    </a:ext>
                  </a:extLst>
                </p:cNvPr>
                <p:cNvSpPr txBox="1"/>
                <p:nvPr/>
              </p:nvSpPr>
              <p:spPr>
                <a:xfrm>
                  <a:off x="1140007" y="5466883"/>
                  <a:ext cx="823549" cy="3754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sng" strike="noStrike" kern="0" cap="none" spc="0" normalizeH="0" baseline="0" noProof="0" dirty="0" err="1">
                      <a:ln>
                        <a:noFill/>
                      </a:ln>
                      <a:solidFill>
                        <a:srgbClr val="40434D"/>
                      </a:solidFill>
                      <a:effectLst/>
                      <a:uLnTx/>
                      <a:uFillTx/>
                      <a:latin typeface="나눔스퀘어OTF Bold" panose="020B0600000101010101" pitchFamily="34" charset="-127"/>
                      <a:ea typeface="나눔스퀘어OTF Bold" panose="020B0600000101010101" pitchFamily="34" charset="-127"/>
                      <a:cs typeface="Arial" panose="020B0604020202020204" pitchFamily="34" charset="0"/>
                    </a:rPr>
                    <a:t>허윤지</a:t>
                  </a:r>
                  <a:endParaRPr kumimoji="0" lang="zh-CN" altLang="en-US" sz="1400" b="0" i="0" u="sng" strike="noStrike" kern="0" cap="none" spc="0" normalizeH="0" baseline="0" noProof="0" dirty="0">
                    <a:ln>
                      <a:noFill/>
                    </a:ln>
                    <a:solidFill>
                      <a:srgbClr val="40434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Adobe 繁黑體 Std B" panose="020B0700000000000000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6" name="组合 86">
                <a:extLst>
                  <a:ext uri="{FF2B5EF4-FFF2-40B4-BE49-F238E27FC236}">
                    <a16:creationId xmlns:a16="http://schemas.microsoft.com/office/drawing/2014/main" xmlns="" id="{74E11AFD-B73F-4708-A712-5ED1C88F386B}"/>
                  </a:ext>
                </a:extLst>
              </p:cNvPr>
              <p:cNvGrpSpPr/>
              <p:nvPr/>
            </p:nvGrpSpPr>
            <p:grpSpPr>
              <a:xfrm>
                <a:off x="2413596" y="5065443"/>
                <a:ext cx="836449" cy="307777"/>
                <a:chOff x="887234" y="5466883"/>
                <a:chExt cx="1020249" cy="375407"/>
              </a:xfrm>
            </p:grpSpPr>
            <p:sp>
              <p:nvSpPr>
                <p:cNvPr id="107" name="椭圆 87">
                  <a:extLst>
                    <a:ext uri="{FF2B5EF4-FFF2-40B4-BE49-F238E27FC236}">
                      <a16:creationId xmlns:a16="http://schemas.microsoft.com/office/drawing/2014/main" xmlns="" id="{3DBD43EF-F1A1-49D7-B7E3-221D73F3558A}"/>
                    </a:ext>
                  </a:extLst>
                </p:cNvPr>
                <p:cNvSpPr/>
                <p:nvPr/>
              </p:nvSpPr>
              <p:spPr>
                <a:xfrm>
                  <a:off x="887234" y="5546288"/>
                  <a:ext cx="179746" cy="179745"/>
                </a:xfrm>
                <a:prstGeom prst="ellipse">
                  <a:avLst/>
                </a:prstGeom>
                <a:solidFill>
                  <a:srgbClr val="06A64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sng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108" name="文本框 51">
                  <a:extLst>
                    <a:ext uri="{FF2B5EF4-FFF2-40B4-BE49-F238E27FC236}">
                      <a16:creationId xmlns:a16="http://schemas.microsoft.com/office/drawing/2014/main" xmlns="" id="{9F8FCA49-9821-48AA-944A-58B55AAF3729}"/>
                    </a:ext>
                  </a:extLst>
                </p:cNvPr>
                <p:cNvSpPr txBox="1"/>
                <p:nvPr/>
              </p:nvSpPr>
              <p:spPr>
                <a:xfrm>
                  <a:off x="1083934" y="5466883"/>
                  <a:ext cx="823549" cy="3754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40434D"/>
                      </a:solidFill>
                      <a:effectLst/>
                      <a:uLnTx/>
                      <a:uFillTx/>
                      <a:latin typeface="나눔스퀘어OTF Bold" panose="020B0600000101010101" pitchFamily="34" charset="-127"/>
                      <a:ea typeface="나눔스퀘어OTF Bold" panose="020B0600000101010101" pitchFamily="34" charset="-127"/>
                      <a:cs typeface="Arial" panose="020B0604020202020204" pitchFamily="34" charset="0"/>
                    </a:rPr>
                    <a:t>오재홍</a:t>
                  </a:r>
                  <a:endParaRPr kumimoji="0" lang="zh-CN" altLang="en-US" sz="1400" b="0" i="0" u="sng" strike="noStrike" kern="0" cap="none" spc="0" normalizeH="0" baseline="0" noProof="0" dirty="0">
                    <a:ln>
                      <a:noFill/>
                    </a:ln>
                    <a:solidFill>
                      <a:srgbClr val="40434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Adobe 繁黑體 Std B" panose="020B0700000000000000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C9FD2BB7-4F47-4CA3-A030-9B16F2DB0E50}"/>
                </a:ext>
              </a:extLst>
            </p:cNvPr>
            <p:cNvSpPr txBox="1"/>
            <p:nvPr/>
          </p:nvSpPr>
          <p:spPr>
            <a:xfrm>
              <a:off x="-2302812" y="2575753"/>
              <a:ext cx="1677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200" b="1" i="0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 panose="020B0604020202020204" pitchFamily="34" charset="0"/>
                </a:rPr>
                <a:t>32%</a:t>
              </a:r>
              <a:endParaRPr kumimoji="0" lang="ko-KR" altLang="en-US" sz="3200" b="1" i="0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5B19FA9C-4608-477A-B765-872D94E46E13}"/>
                </a:ext>
              </a:extLst>
            </p:cNvPr>
            <p:cNvSpPr txBox="1"/>
            <p:nvPr/>
          </p:nvSpPr>
          <p:spPr>
            <a:xfrm>
              <a:off x="-2227264" y="4009162"/>
              <a:ext cx="1677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200" b="1" i="0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 panose="020B0604020202020204" pitchFamily="34" charset="0"/>
                </a:rPr>
                <a:t>34%</a:t>
              </a:r>
              <a:endParaRPr kumimoji="0" lang="ko-KR" altLang="en-US" sz="3200" b="1" i="0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736674BD-67AD-4B3A-B21E-A0B031ACF73E}"/>
                </a:ext>
              </a:extLst>
            </p:cNvPr>
            <p:cNvSpPr txBox="1"/>
            <p:nvPr/>
          </p:nvSpPr>
          <p:spPr>
            <a:xfrm>
              <a:off x="-892614" y="3216058"/>
              <a:ext cx="1677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200" b="1" i="0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 panose="020B0604020202020204" pitchFamily="34" charset="0"/>
                </a:rPr>
                <a:t>34%</a:t>
              </a:r>
              <a:endParaRPr kumimoji="0" lang="ko-KR" altLang="en-US" sz="3200" b="1" i="0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854C21A8-DDB0-4381-BB19-647D4943B8E9}"/>
              </a:ext>
            </a:extLst>
          </p:cNvPr>
          <p:cNvGrpSpPr/>
          <p:nvPr/>
        </p:nvGrpSpPr>
        <p:grpSpPr>
          <a:xfrm>
            <a:off x="1515904" y="5808022"/>
            <a:ext cx="3701778" cy="323165"/>
            <a:chOff x="1515904" y="5808022"/>
            <a:chExt cx="3701778" cy="323165"/>
          </a:xfrm>
        </p:grpSpPr>
        <p:sp>
          <p:nvSpPr>
            <p:cNvPr id="81" name="TextBox 70">
              <a:extLst>
                <a:ext uri="{FF2B5EF4-FFF2-40B4-BE49-F238E27FC236}">
                  <a16:creationId xmlns:a16="http://schemas.microsoft.com/office/drawing/2014/main" xmlns="" id="{E9000E4B-884A-4028-91F2-0F48720DEA69}"/>
                </a:ext>
              </a:extLst>
            </p:cNvPr>
            <p:cNvSpPr txBox="1"/>
            <p:nvPr/>
          </p:nvSpPr>
          <p:spPr>
            <a:xfrm>
              <a:off x="1515904" y="5808022"/>
              <a:ext cx="5902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32%</a:t>
              </a:r>
              <a:endPara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</a:endParaRPr>
            </a:p>
          </p:txBody>
        </p:sp>
        <p:sp>
          <p:nvSpPr>
            <p:cNvPr id="82" name="TextBox 70">
              <a:extLst>
                <a:ext uri="{FF2B5EF4-FFF2-40B4-BE49-F238E27FC236}">
                  <a16:creationId xmlns:a16="http://schemas.microsoft.com/office/drawing/2014/main" xmlns="" id="{5348BA9E-D763-452F-8868-EA87E1B24B53}"/>
                </a:ext>
              </a:extLst>
            </p:cNvPr>
            <p:cNvSpPr txBox="1"/>
            <p:nvPr/>
          </p:nvSpPr>
          <p:spPr>
            <a:xfrm>
              <a:off x="3058971" y="5808022"/>
              <a:ext cx="5902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34%</a:t>
              </a:r>
              <a:endPara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</a:endParaRPr>
            </a:p>
          </p:txBody>
        </p:sp>
        <p:sp>
          <p:nvSpPr>
            <p:cNvPr id="94" name="TextBox 70">
              <a:extLst>
                <a:ext uri="{FF2B5EF4-FFF2-40B4-BE49-F238E27FC236}">
                  <a16:creationId xmlns:a16="http://schemas.microsoft.com/office/drawing/2014/main" xmlns="" id="{C2075E2E-C370-41BC-927E-4FBE31FD7D1D}"/>
                </a:ext>
              </a:extLst>
            </p:cNvPr>
            <p:cNvSpPr txBox="1"/>
            <p:nvPr/>
          </p:nvSpPr>
          <p:spPr>
            <a:xfrm>
              <a:off x="4627456" y="5808022"/>
              <a:ext cx="5902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34%</a:t>
              </a:r>
              <a:endPara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스퀘어OTF Bold" panose="020B0600000101010101" pitchFamily="34" charset="-127"/>
              </a:endParaRPr>
            </a:p>
          </p:txBody>
        </p:sp>
      </p:grpSp>
      <p:sp>
        <p:nvSpPr>
          <p:cNvPr id="95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8" y="380591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</p:spTree>
    <p:extLst>
      <p:ext uri="{BB962C8B-B14F-4D97-AF65-F5344CB8AC3E}">
        <p14:creationId xmlns:p14="http://schemas.microsoft.com/office/powerpoint/2010/main" val="256015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0.41068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34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835488" y="2080058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1830342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58031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</p:spTree>
    <p:extLst>
      <p:ext uri="{BB962C8B-B14F-4D97-AF65-F5344CB8AC3E}">
        <p14:creationId xmlns:p14="http://schemas.microsoft.com/office/powerpoint/2010/main" val="3571510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7EB35B-8B47-47AB-ACCB-A8C4F3AEE38C}"/>
              </a:ext>
            </a:extLst>
          </p:cNvPr>
          <p:cNvSpPr/>
          <p:nvPr/>
        </p:nvSpPr>
        <p:spPr>
          <a:xfrm>
            <a:off x="132059" y="190500"/>
            <a:ext cx="11927882" cy="6543575"/>
          </a:xfrm>
          <a:prstGeom prst="rect">
            <a:avLst/>
          </a:prstGeom>
          <a:solidFill>
            <a:srgbClr val="E6E6E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598829" y="527898"/>
            <a:ext cx="2357159" cy="5929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34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>
            <a:off x="457522" y="358508"/>
            <a:ext cx="0" cy="860675"/>
          </a:xfrm>
          <a:prstGeom prst="line">
            <a:avLst/>
          </a:prstGeom>
          <a:ln w="127000">
            <a:solidFill>
              <a:srgbClr val="292929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0FEACA9E-342F-486C-80C1-F02E88C5D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346055"/>
              </p:ext>
            </p:extLst>
          </p:nvPr>
        </p:nvGraphicFramePr>
        <p:xfrm>
          <a:off x="831272" y="1350818"/>
          <a:ext cx="10719040" cy="51225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31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31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16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16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16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16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16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0160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160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0160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84003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소항목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0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주초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003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GLCD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아이템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지뢰기능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594229989"/>
                  </a:ext>
                </a:extLst>
              </a:tr>
              <a:tr h="44166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알고리즘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16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기타기능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1663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컨트롤러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ADC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포트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16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조이스틱 모듈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1663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소자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진동 모터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16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LED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37238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1p, 2p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1p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78345300"/>
                  </a:ext>
                </a:extLst>
              </a:tr>
              <a:tr h="44166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2p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98407387"/>
                  </a:ext>
                </a:extLst>
              </a:tr>
              <a:tr h="4416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납땜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소자 납땜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3626747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C16DB1A-5758-4292-9984-B7C6C08968F3}"/>
              </a:ext>
            </a:extLst>
          </p:cNvPr>
          <p:cNvSpPr txBox="1"/>
          <p:nvPr/>
        </p:nvSpPr>
        <p:spPr>
          <a:xfrm>
            <a:off x="4471446" y="2179567"/>
            <a:ext cx="127162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암초추가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1361AF00-30B0-403F-B3CE-E8574C8C4150}"/>
              </a:ext>
            </a:extLst>
          </p:cNvPr>
          <p:cNvSpPr txBox="1"/>
          <p:nvPr/>
        </p:nvSpPr>
        <p:spPr>
          <a:xfrm>
            <a:off x="4471446" y="3040571"/>
            <a:ext cx="127162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커서수정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6B5B484-4BE7-4CBF-908E-C67E76E16200}"/>
              </a:ext>
            </a:extLst>
          </p:cNvPr>
          <p:cNvSpPr txBox="1"/>
          <p:nvPr/>
        </p:nvSpPr>
        <p:spPr>
          <a:xfrm>
            <a:off x="4471446" y="2592900"/>
            <a:ext cx="99891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Destroy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추가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D648286-24DE-403C-8729-E3D8E3B11029}"/>
              </a:ext>
            </a:extLst>
          </p:cNvPr>
          <p:cNvSpPr txBox="1"/>
          <p:nvPr/>
        </p:nvSpPr>
        <p:spPr>
          <a:xfrm>
            <a:off x="5935578" y="3496827"/>
            <a:ext cx="192505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ADC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포트 이론 공부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A98BEF4-CE4C-4CB4-9D4E-0B468AC65778}"/>
              </a:ext>
            </a:extLst>
          </p:cNvPr>
          <p:cNvSpPr txBox="1"/>
          <p:nvPr/>
        </p:nvSpPr>
        <p:spPr>
          <a:xfrm>
            <a:off x="4885033" y="5698212"/>
            <a:ext cx="327043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USART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이론 공부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CBE38185-2275-4B15-8F92-83127A4DDED7}"/>
              </a:ext>
            </a:extLst>
          </p:cNvPr>
          <p:cNvSpPr txBox="1"/>
          <p:nvPr/>
        </p:nvSpPr>
        <p:spPr>
          <a:xfrm>
            <a:off x="6384757" y="3929511"/>
            <a:ext cx="102669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초기값 입력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7838B93-9BCA-4A28-ACEC-AE93F5A791D6}"/>
              </a:ext>
            </a:extLst>
          </p:cNvPr>
          <p:cNvSpPr txBox="1"/>
          <p:nvPr/>
        </p:nvSpPr>
        <p:spPr>
          <a:xfrm>
            <a:off x="6670697" y="2592900"/>
            <a:ext cx="122350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Rand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함수 구현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7800917-8A4C-41E9-ADBA-AA7097E06138}"/>
              </a:ext>
            </a:extLst>
          </p:cNvPr>
          <p:cNvSpPr txBox="1"/>
          <p:nvPr/>
        </p:nvSpPr>
        <p:spPr>
          <a:xfrm>
            <a:off x="7605549" y="3935713"/>
            <a:ext cx="116167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조이스틱 구현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B44DBBF-EE48-4E01-977F-FA454CDA0BBA}"/>
              </a:ext>
            </a:extLst>
          </p:cNvPr>
          <p:cNvSpPr txBox="1"/>
          <p:nvPr/>
        </p:nvSpPr>
        <p:spPr>
          <a:xfrm>
            <a:off x="6670697" y="5265528"/>
            <a:ext cx="122350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배치기능 구현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CEA50ADC-E07C-44B8-84BB-B1BBD8A1C6EC}"/>
              </a:ext>
            </a:extLst>
          </p:cNvPr>
          <p:cNvSpPr txBox="1"/>
          <p:nvPr/>
        </p:nvSpPr>
        <p:spPr>
          <a:xfrm>
            <a:off x="7543718" y="4787950"/>
            <a:ext cx="122350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LED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함수 구현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0CF358B8-F855-452B-B830-0551AA12336C}"/>
              </a:ext>
            </a:extLst>
          </p:cNvPr>
          <p:cNvSpPr txBox="1"/>
          <p:nvPr/>
        </p:nvSpPr>
        <p:spPr>
          <a:xfrm>
            <a:off x="8147237" y="5265528"/>
            <a:ext cx="151011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공격 알고리즘 구상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4D51A3C-7FED-4FB3-94AE-E52FD88EDBC6}"/>
              </a:ext>
            </a:extLst>
          </p:cNvPr>
          <p:cNvSpPr txBox="1"/>
          <p:nvPr/>
        </p:nvSpPr>
        <p:spPr>
          <a:xfrm>
            <a:off x="8274779" y="5698212"/>
            <a:ext cx="183188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블루투스 모듈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페어링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A45C0C-D2AA-458C-B4A9-F4DB7554C8DE}"/>
              </a:ext>
            </a:extLst>
          </p:cNvPr>
          <p:cNvSpPr txBox="1"/>
          <p:nvPr/>
        </p:nvSpPr>
        <p:spPr>
          <a:xfrm>
            <a:off x="9890760" y="6117765"/>
            <a:ext cx="15984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납땜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BD343B0-3B8B-4C2E-9ADA-5CA419BCE771}"/>
              </a:ext>
            </a:extLst>
          </p:cNvPr>
          <p:cNvSpPr txBox="1"/>
          <p:nvPr/>
        </p:nvSpPr>
        <p:spPr>
          <a:xfrm>
            <a:off x="10294620" y="5698212"/>
            <a:ext cx="106157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송수신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7A90761-93CA-4D51-8FE6-E5BE7074883D}"/>
              </a:ext>
            </a:extLst>
          </p:cNvPr>
          <p:cNvSpPr txBox="1"/>
          <p:nvPr/>
        </p:nvSpPr>
        <p:spPr>
          <a:xfrm>
            <a:off x="9848774" y="5265528"/>
            <a:ext cx="106157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난이도 구현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3A26A74-16F6-4420-AD3D-4D7E944897C3}"/>
              </a:ext>
            </a:extLst>
          </p:cNvPr>
          <p:cNvSpPr txBox="1"/>
          <p:nvPr/>
        </p:nvSpPr>
        <p:spPr>
          <a:xfrm>
            <a:off x="4970902" y="4369391"/>
            <a:ext cx="127162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2506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9C6E89-1E64-49D6-A29F-756FF659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7061682"/>
            <a:ext cx="342948" cy="342948"/>
          </a:xfrm>
          <a:prstGeom prst="rect">
            <a:avLst/>
          </a:prstGeom>
        </p:spPr>
      </p:pic>
      <p:pic>
        <p:nvPicPr>
          <p:cNvPr id="9" name="그림 8" descr="실외, 물, 하늘, 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A0F5D96-945F-46B2-A5B6-A4908F20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20942"/>
          <a:stretch/>
        </p:blipFill>
        <p:spPr>
          <a:xfrm>
            <a:off x="0" y="1612935"/>
            <a:ext cx="12192000" cy="3867727"/>
          </a:xfrm>
          <a:prstGeom prst="rect">
            <a:avLst/>
          </a:prstGeom>
        </p:spPr>
      </p:pic>
      <p:sp>
        <p:nvSpPr>
          <p:cNvPr id="13" name="제목 19">
            <a:extLst>
              <a:ext uri="{FF2B5EF4-FFF2-40B4-BE49-F238E27FC236}">
                <a16:creationId xmlns:a16="http://schemas.microsoft.com/office/drawing/2014/main" xmlns="" id="{CF2AADF5-6D90-4073-A76C-D69648BB1A8E}"/>
              </a:ext>
            </a:extLst>
          </p:cNvPr>
          <p:cNvSpPr txBox="1">
            <a:spLocks/>
          </p:cNvSpPr>
          <p:nvPr/>
        </p:nvSpPr>
        <p:spPr>
          <a:xfrm>
            <a:off x="1835488" y="2080058"/>
            <a:ext cx="8521024" cy="1999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6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달성스펙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D19CBE3-3517-4122-AA9E-2386207DE294}"/>
              </a:ext>
            </a:extLst>
          </p:cNvPr>
          <p:cNvCxnSpPr>
            <a:cxnSpLocks/>
          </p:cNvCxnSpPr>
          <p:nvPr/>
        </p:nvCxnSpPr>
        <p:spPr>
          <a:xfrm flipV="1">
            <a:off x="376434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B970199B-9700-4890-92A9-245D43E6F7E4}"/>
              </a:ext>
            </a:extLst>
          </p:cNvPr>
          <p:cNvCxnSpPr>
            <a:cxnSpLocks/>
          </p:cNvCxnSpPr>
          <p:nvPr/>
        </p:nvCxnSpPr>
        <p:spPr>
          <a:xfrm flipV="1">
            <a:off x="10356512" y="2804506"/>
            <a:ext cx="1385995" cy="1484584"/>
          </a:xfrm>
          <a:prstGeom prst="line">
            <a:avLst/>
          </a:prstGeom>
          <a:ln w="1270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4002042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</p:spTree>
    <p:extLst>
      <p:ext uri="{BB962C8B-B14F-4D97-AF65-F5344CB8AC3E}">
        <p14:creationId xmlns:p14="http://schemas.microsoft.com/office/powerpoint/2010/main" val="19763186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42D3BC4-A4E1-41FD-8AE5-CE6C11DAC00F}"/>
              </a:ext>
            </a:extLst>
          </p:cNvPr>
          <p:cNvSpPr/>
          <p:nvPr/>
        </p:nvSpPr>
        <p:spPr>
          <a:xfrm>
            <a:off x="132059" y="927105"/>
            <a:ext cx="11946102" cy="5833913"/>
          </a:xfrm>
          <a:prstGeom prst="rect">
            <a:avLst/>
          </a:prstGeom>
          <a:solidFill>
            <a:srgbClr val="D5D5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338667" y="1060040"/>
            <a:ext cx="3663375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835377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835377" y="1425733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목표스펙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F0BC5EFC-1547-4EA3-89C9-DD4AB5C1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69927DC-F48E-4E9E-851A-CF004017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89"/>
            <a:ext cx="12192000" cy="42350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50A0EBD-BFD7-4FA1-8103-3654A8065183}"/>
              </a:ext>
            </a:extLst>
          </p:cNvPr>
          <p:cNvSpPr/>
          <p:nvPr/>
        </p:nvSpPr>
        <p:spPr>
          <a:xfrm>
            <a:off x="4002042" y="412453"/>
            <a:ext cx="1827258" cy="423502"/>
          </a:xfrm>
          <a:prstGeom prst="rect">
            <a:avLst/>
          </a:prstGeom>
          <a:solidFill>
            <a:srgbClr val="CE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9">
            <a:extLst>
              <a:ext uri="{FF2B5EF4-FFF2-40B4-BE49-F238E27FC236}">
                <a16:creationId xmlns:a16="http://schemas.microsoft.com/office/drawing/2014/main" xmlns="" id="{5D5A7862-B62F-443A-B2AF-5F9421556727}"/>
              </a:ext>
            </a:extLst>
          </p:cNvPr>
          <p:cNvSpPr txBox="1">
            <a:spLocks/>
          </p:cNvSpPr>
          <p:nvPr/>
        </p:nvSpPr>
        <p:spPr>
          <a:xfrm>
            <a:off x="132059" y="344526"/>
            <a:ext cx="12059941" cy="448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2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구성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진행일정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달성스펙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구현내용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결과분석   자체평가</a:t>
            </a: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665899" y="1482761"/>
            <a:ext cx="28355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-GLCD: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128X64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비트 구성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화면 나누어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나의전함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상대전함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표시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-LED: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전함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아이템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지뢰 개수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-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규칙과 기능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1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자전함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4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척 사용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아이템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지뢰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1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개씩 사용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진동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소리기능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1p, 2p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모두 가능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34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4211514" y="1060040"/>
            <a:ext cx="3670437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4611565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4588273" y="1425733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수정스펙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40" name="모서리가 둥근 직사각형 4">
            <a:extLst>
              <a:ext uri="{FF2B5EF4-FFF2-40B4-BE49-F238E27FC236}">
                <a16:creationId xmlns:a16="http://schemas.microsoft.com/office/drawing/2014/main" xmlns="" id="{82689EFF-B7E5-483E-991A-13BE0D410B23}"/>
              </a:ext>
            </a:extLst>
          </p:cNvPr>
          <p:cNvSpPr/>
          <p:nvPr/>
        </p:nvSpPr>
        <p:spPr>
          <a:xfrm>
            <a:off x="8099073" y="1060040"/>
            <a:ext cx="3761967" cy="5477184"/>
          </a:xfrm>
          <a:prstGeom prst="roundRect">
            <a:avLst>
              <a:gd name="adj" fmla="val 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xmlns="" id="{99A01CF7-5307-414C-AAAC-E2AEAE03CDAE}"/>
              </a:ext>
            </a:extLst>
          </p:cNvPr>
          <p:cNvSpPr/>
          <p:nvPr/>
        </p:nvSpPr>
        <p:spPr>
          <a:xfrm>
            <a:off x="8350240" y="1407632"/>
            <a:ext cx="2160240" cy="288032"/>
          </a:xfrm>
          <a:prstGeom prst="roundRect">
            <a:avLst>
              <a:gd name="adj" fmla="val 37831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281CD4B-34D1-420B-931C-4BAA5A7FC90B}"/>
              </a:ext>
            </a:extLst>
          </p:cNvPr>
          <p:cNvSpPr txBox="1"/>
          <p:nvPr/>
        </p:nvSpPr>
        <p:spPr>
          <a:xfrm>
            <a:off x="8350240" y="1425733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달성스펙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44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4498752" y="1482761"/>
            <a:ext cx="28355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GLCD: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256X128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비트 구성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화면 나누어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나의전함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상대전함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표시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-LED: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전함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아이템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지뢰 개수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-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규칙과 기능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다양한 전함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4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척 사용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아이템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지뢰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2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개씩 사용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진동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소리기능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1p, 2p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모두 가능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타이머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슬립모드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  <p:sp>
        <p:nvSpPr>
          <p:cNvPr id="46" name="文本框 2">
            <a:extLst>
              <a:ext uri="{FF2B5EF4-FFF2-40B4-BE49-F238E27FC236}">
                <a16:creationId xmlns:a16="http://schemas.microsoft.com/office/drawing/2014/main" xmlns="" id="{C9A1C941-3716-454E-A0D7-1A77F499A669}"/>
              </a:ext>
            </a:extLst>
          </p:cNvPr>
          <p:cNvSpPr txBox="1"/>
          <p:nvPr/>
        </p:nvSpPr>
        <p:spPr>
          <a:xfrm>
            <a:off x="8328094" y="1482761"/>
            <a:ext cx="3254306" cy="560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Calibri Light" panose="020F0302020204030204" pitchFamily="34" charset="0"/>
              </a:rPr>
              <a:t>GLCD: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256X128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비트 구성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화면 나누어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나의전함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상대전함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표시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-LED: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구현 실패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-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규칙과 기능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다양한 전함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4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척 사용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아이템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지뢰 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2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개씩 사용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진동기능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실패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 </a:t>
            </a:r>
            <a:r>
              <a:rPr lang="ko-KR" altLang="en-US" sz="16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소리기능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실패</a:t>
            </a: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1p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만 가능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(</a:t>
            </a:r>
            <a:r>
              <a:rPr lang="ko-KR" altLang="en-US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난이도 조절 기능 추가</a:t>
            </a:r>
            <a:r>
              <a:rPr lang="en-US" altLang="ko-KR" sz="16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타이머 일부 구현</a:t>
            </a:r>
            <a:r>
              <a:rPr lang="en-US" altLang="ko-KR" sz="15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, </a:t>
            </a:r>
            <a:r>
              <a:rPr lang="ko-KR" altLang="en-US" sz="15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</a:t>
            </a:r>
            <a:r>
              <a:rPr lang="ko-KR" altLang="en-US" sz="1500" dirty="0" err="1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슬립모드</a:t>
            </a:r>
            <a:r>
              <a:rPr lang="ko-KR" altLang="en-US" sz="1500" dirty="0">
                <a:solidFill>
                  <a:srgbClr val="3B3B3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 Light" panose="020F0302020204030204" pitchFamily="34" charset="0"/>
              </a:rPr>
              <a:t> 구현</a:t>
            </a:r>
            <a:endParaRPr lang="en-US" altLang="ko-KR" sz="15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B3B3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3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2690</Words>
  <Application>Microsoft Office PowerPoint</Application>
  <PresentationFormat>사용자 지정</PresentationFormat>
  <Paragraphs>587</Paragraphs>
  <Slides>31</Slides>
  <Notes>31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동하</dc:creator>
  <cp:lastModifiedBy>Admin</cp:lastModifiedBy>
  <cp:revision>113</cp:revision>
  <dcterms:created xsi:type="dcterms:W3CDTF">2018-11-25T18:31:26Z</dcterms:created>
  <dcterms:modified xsi:type="dcterms:W3CDTF">2021-08-07T13:11:26Z</dcterms:modified>
</cp:coreProperties>
</file>